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sldIdLst>
    <p:sldId id="256" r:id="rId5"/>
    <p:sldId id="257" r:id="rId6"/>
    <p:sldId id="258" r:id="rId7"/>
    <p:sldId id="259" r:id="rId8"/>
    <p:sldId id="277" r:id="rId9"/>
    <p:sldId id="279" r:id="rId10"/>
    <p:sldId id="261" r:id="rId11"/>
    <p:sldId id="269" r:id="rId12"/>
    <p:sldId id="274" r:id="rId13"/>
    <p:sldId id="275" r:id="rId14"/>
    <p:sldId id="276" r:id="rId15"/>
    <p:sldId id="271" r:id="rId16"/>
    <p:sldId id="270" r:id="rId17"/>
    <p:sldId id="273" r:id="rId18"/>
    <p:sldId id="265" r:id="rId19"/>
    <p:sldId id="272" r:id="rId20"/>
    <p:sldId id="267" r:id="rId21"/>
    <p:sldId id="268" r:id="rId22"/>
    <p:sldId id="264" r:id="rId23"/>
    <p:sldId id="280" r:id="rId24"/>
    <p:sldId id="281" r:id="rId25"/>
    <p:sldId id="282" r:id="rId26"/>
    <p:sldId id="283" r:id="rId27"/>
    <p:sldId id="284" r:id="rId28"/>
    <p:sldId id="288" r:id="rId29"/>
    <p:sldId id="285" r:id="rId30"/>
    <p:sldId id="289" r:id="rId31"/>
    <p:sldId id="291" r:id="rId32"/>
    <p:sldId id="292" r:id="rId33"/>
    <p:sldId id="293" r:id="rId34"/>
    <p:sldId id="294" r:id="rId35"/>
    <p:sldId id="295" r:id="rId36"/>
    <p:sldId id="28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5" r:id="rId45"/>
    <p:sldId id="306" r:id="rId46"/>
    <p:sldId id="304" r:id="rId47"/>
    <p:sldId id="287" r:id="rId48"/>
    <p:sldId id="263" r:id="rId49"/>
    <p:sldId id="26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D253D-64B0-3256-A762-F07C7A012389}" v="122" dt="2023-06-18T22:44:27.181"/>
    <p1510:client id="{5A3B2A6F-66C6-4533-4B29-0A3B47A8F802}" v="4" dt="2023-06-19T08:19:11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6" autoAdjust="0"/>
    <p:restoredTop sz="85271"/>
  </p:normalViewPr>
  <p:slideViewPr>
    <p:cSldViewPr snapToGrid="0">
      <p:cViewPr varScale="1">
        <p:scale>
          <a:sx n="57" d="100"/>
          <a:sy n="57" d="100"/>
        </p:scale>
        <p:origin x="7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Chong" userId="5f1c9bb6-1ad9-4aa8-afb8-7e2a34efc2a6" providerId="ADAL" clId="{8EAA18EA-FCF0-4645-8095-FAB65BECD9F9}"/>
    <pc:docChg chg="modSld">
      <pc:chgData name="Amanda Chong" userId="5f1c9bb6-1ad9-4aa8-afb8-7e2a34efc2a6" providerId="ADAL" clId="{8EAA18EA-FCF0-4645-8095-FAB65BECD9F9}" dt="2023-06-19T10:33:49.552" v="1" actId="207"/>
      <pc:docMkLst>
        <pc:docMk/>
      </pc:docMkLst>
      <pc:sldChg chg="modSp mod">
        <pc:chgData name="Amanda Chong" userId="5f1c9bb6-1ad9-4aa8-afb8-7e2a34efc2a6" providerId="ADAL" clId="{8EAA18EA-FCF0-4645-8095-FAB65BECD9F9}" dt="2023-06-19T10:33:49.552" v="1" actId="207"/>
        <pc:sldMkLst>
          <pc:docMk/>
          <pc:sldMk cId="323284421" sldId="256"/>
        </pc:sldMkLst>
        <pc:spChg chg="mod">
          <ac:chgData name="Amanda Chong" userId="5f1c9bb6-1ad9-4aa8-afb8-7e2a34efc2a6" providerId="ADAL" clId="{8EAA18EA-FCF0-4645-8095-FAB65BECD9F9}" dt="2023-06-19T10:33:49.552" v="1" actId="207"/>
          <ac:spMkLst>
            <pc:docMk/>
            <pc:sldMk cId="323284421" sldId="256"/>
            <ac:spMk id="4" creationId="{93DEE6A1-DE07-53D9-8259-C8810F8D0260}"/>
          </ac:spMkLst>
        </pc:spChg>
      </pc:sldChg>
    </pc:docChg>
  </pc:docChgLst>
  <pc:docChgLst>
    <pc:chgData name="David Hughes" userId="S::dh16508@bristol.ac.uk::f2c38c7c-2574-4c39-98b1-db3d7ade6e75" providerId="AD" clId="Web-{043D253D-64B0-3256-A762-F07C7A012389}"/>
    <pc:docChg chg="modSld">
      <pc:chgData name="David Hughes" userId="S::dh16508@bristol.ac.uk::f2c38c7c-2574-4c39-98b1-db3d7ade6e75" providerId="AD" clId="Web-{043D253D-64B0-3256-A762-F07C7A012389}" dt="2023-06-18T22:44:24.915" v="74" actId="20577"/>
      <pc:docMkLst>
        <pc:docMk/>
      </pc:docMkLst>
      <pc:sldChg chg="modSp">
        <pc:chgData name="David Hughes" userId="S::dh16508@bristol.ac.uk::f2c38c7c-2574-4c39-98b1-db3d7ade6e75" providerId="AD" clId="Web-{043D253D-64B0-3256-A762-F07C7A012389}" dt="2023-06-18T22:44:24.915" v="74" actId="20577"/>
        <pc:sldMkLst>
          <pc:docMk/>
          <pc:sldMk cId="2983819356" sldId="300"/>
        </pc:sldMkLst>
        <pc:spChg chg="mod">
          <ac:chgData name="David Hughes" userId="S::dh16508@bristol.ac.uk::f2c38c7c-2574-4c39-98b1-db3d7ade6e75" providerId="AD" clId="Web-{043D253D-64B0-3256-A762-F07C7A012389}" dt="2023-06-18T22:44:24.915" v="74" actId="20577"/>
          <ac:spMkLst>
            <pc:docMk/>
            <pc:sldMk cId="2983819356" sldId="300"/>
            <ac:spMk id="3" creationId="{77F250C6-E262-B33B-858D-C1C45ED5B9B7}"/>
          </ac:spMkLst>
        </pc:spChg>
      </pc:sldChg>
      <pc:sldChg chg="addSp modSp">
        <pc:chgData name="David Hughes" userId="S::dh16508@bristol.ac.uk::f2c38c7c-2574-4c39-98b1-db3d7ade6e75" providerId="AD" clId="Web-{043D253D-64B0-3256-A762-F07C7A012389}" dt="2023-06-18T22:43:31.941" v="64" actId="20577"/>
        <pc:sldMkLst>
          <pc:docMk/>
          <pc:sldMk cId="1512776591" sldId="304"/>
        </pc:sldMkLst>
        <pc:spChg chg="add mod">
          <ac:chgData name="David Hughes" userId="S::dh16508@bristol.ac.uk::f2c38c7c-2574-4c39-98b1-db3d7ade6e75" providerId="AD" clId="Web-{043D253D-64B0-3256-A762-F07C7A012389}" dt="2023-06-18T22:43:31.941" v="64" actId="20577"/>
          <ac:spMkLst>
            <pc:docMk/>
            <pc:sldMk cId="1512776591" sldId="304"/>
            <ac:spMk id="3" creationId="{A7604132-D808-7856-C113-5D699000C032}"/>
          </ac:spMkLst>
        </pc:spChg>
      </pc:sldChg>
    </pc:docChg>
  </pc:docChgLst>
  <pc:docChgLst>
    <pc:chgData name="Lucy Goudswaard" userId="S::lg14289@bristol.ac.uk::5eef5b80-c5b1-45eb-b597-96e6aba64b80" providerId="AD" clId="Web-{5A3B2A6F-66C6-4533-4B29-0A3B47A8F802}"/>
    <pc:docChg chg="modSld">
      <pc:chgData name="Lucy Goudswaard" userId="S::lg14289@bristol.ac.uk::5eef5b80-c5b1-45eb-b597-96e6aba64b80" providerId="AD" clId="Web-{5A3B2A6F-66C6-4533-4B29-0A3B47A8F802}" dt="2023-06-19T08:19:10.645" v="0" actId="20577"/>
      <pc:docMkLst>
        <pc:docMk/>
      </pc:docMkLst>
      <pc:sldChg chg="modSp">
        <pc:chgData name="Lucy Goudswaard" userId="S::lg14289@bristol.ac.uk::5eef5b80-c5b1-45eb-b597-96e6aba64b80" providerId="AD" clId="Web-{5A3B2A6F-66C6-4533-4B29-0A3B47A8F802}" dt="2023-06-19T08:19:10.645" v="0" actId="20577"/>
        <pc:sldMkLst>
          <pc:docMk/>
          <pc:sldMk cId="323284421" sldId="256"/>
        </pc:sldMkLst>
        <pc:spChg chg="mod">
          <ac:chgData name="Lucy Goudswaard" userId="S::lg14289@bristol.ac.uk::5eef5b80-c5b1-45eb-b597-96e6aba64b80" providerId="AD" clId="Web-{5A3B2A6F-66C6-4533-4B29-0A3B47A8F802}" dt="2023-06-19T08:19:10.645" v="0" actId="20577"/>
          <ac:spMkLst>
            <pc:docMk/>
            <pc:sldMk cId="323284421" sldId="256"/>
            <ac:spMk id="5" creationId="{0375446D-C5C2-FD5B-C2E6-43730391FF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E3EBA-3C63-F14D-822E-554B7605B4D6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C8A55-43B0-2849-BAA4-9C5E4731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0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dvGulliv"/>
              </a:rPr>
              <a:t>Accurate estimation of heritability can show the degree to which genetic factors influence phenotypes and improve our understanding of the genetic basis of disease and disease-related complex traits . Indeed, heritability plays an important role across a range of genetic applications </a:t>
            </a:r>
            <a:r>
              <a:rPr lang="en-US" sz="1800" dirty="0">
                <a:solidFill>
                  <a:srgbClr val="007FAD"/>
                </a:solidFill>
                <a:effectLst/>
                <a:latin typeface="AdvGulliv"/>
              </a:rPr>
              <a:t>[1]</a:t>
            </a:r>
            <a:r>
              <a:rPr lang="en-US" sz="1800" dirty="0">
                <a:effectLst/>
                <a:latin typeface="AdvGulliv"/>
              </a:rPr>
              <a:t>: it is a key for understanding the evolutionary forces underlying </a:t>
            </a:r>
            <a:r>
              <a:rPr lang="en-US" sz="1800" dirty="0" err="1">
                <a:effectLst/>
                <a:latin typeface="AdvGulliv"/>
              </a:rPr>
              <a:t>nat</a:t>
            </a:r>
            <a:r>
              <a:rPr lang="en-US" sz="1800" dirty="0">
                <a:effectLst/>
                <a:latin typeface="AdvGulliv"/>
              </a:rPr>
              <a:t>- </a:t>
            </a:r>
            <a:r>
              <a:rPr lang="en-US" sz="1800" dirty="0" err="1">
                <a:effectLst/>
                <a:latin typeface="AdvGulliv"/>
              </a:rPr>
              <a:t>ural</a:t>
            </a:r>
            <a:r>
              <a:rPr lang="en-US" sz="1800" dirty="0">
                <a:effectLst/>
                <a:latin typeface="AdvGulliv"/>
              </a:rPr>
              <a:t> selection; it determines how a population will respond to selection; it predicts, at least in part, gene mapping power in genome-wide association studies; it can estimate, quite accurately in some cases, the phenotypic value of an individual and thus </a:t>
            </a:r>
            <a:r>
              <a:rPr lang="en-US" sz="1800" dirty="0" err="1">
                <a:effectLst/>
                <a:latin typeface="AdvGulliv"/>
              </a:rPr>
              <a:t>facil</a:t>
            </a:r>
            <a:r>
              <a:rPr lang="en-US" sz="1800" dirty="0">
                <a:effectLst/>
                <a:latin typeface="AdvGulliv"/>
              </a:rPr>
              <a:t>- </a:t>
            </a:r>
            <a:r>
              <a:rPr lang="en-US" sz="1800" dirty="0" err="1">
                <a:effectLst/>
                <a:latin typeface="AdvGulliv"/>
              </a:rPr>
              <a:t>itate</a:t>
            </a:r>
            <a:r>
              <a:rPr lang="en-US" sz="1800" dirty="0">
                <a:effectLst/>
                <a:latin typeface="AdvGulliv"/>
              </a:rPr>
              <a:t> genomic selection via predicted breeding values; and it pro- vides an upper limit for the genetic prediction of phenotypes.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C8A55-43B0-2849-BAA4-9C5E4731D0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dvGulliv"/>
              </a:rPr>
              <a:t>Accurate estimation of heritability can show the degree to which genetic factors influence phenotypes and improve our understanding of the genetic basis of disease and disease-related complex traits . Indeed, heritability plays an important role across a range of genetic applications </a:t>
            </a:r>
            <a:r>
              <a:rPr lang="en-US" sz="1800" dirty="0">
                <a:solidFill>
                  <a:srgbClr val="007FAD"/>
                </a:solidFill>
                <a:effectLst/>
                <a:latin typeface="AdvGulliv"/>
              </a:rPr>
              <a:t>[1]</a:t>
            </a:r>
            <a:r>
              <a:rPr lang="en-US" sz="1800" dirty="0">
                <a:effectLst/>
                <a:latin typeface="AdvGulliv"/>
              </a:rPr>
              <a:t>: it is a key for understanding the evolutionary forces underlying </a:t>
            </a:r>
            <a:r>
              <a:rPr lang="en-US" sz="1800" dirty="0" err="1">
                <a:effectLst/>
                <a:latin typeface="AdvGulliv"/>
              </a:rPr>
              <a:t>nat</a:t>
            </a:r>
            <a:r>
              <a:rPr lang="en-US" sz="1800" dirty="0">
                <a:effectLst/>
                <a:latin typeface="AdvGulliv"/>
              </a:rPr>
              <a:t>- </a:t>
            </a:r>
            <a:r>
              <a:rPr lang="en-US" sz="1800" dirty="0" err="1">
                <a:effectLst/>
                <a:latin typeface="AdvGulliv"/>
              </a:rPr>
              <a:t>ural</a:t>
            </a:r>
            <a:r>
              <a:rPr lang="en-US" sz="1800" dirty="0">
                <a:effectLst/>
                <a:latin typeface="AdvGulliv"/>
              </a:rPr>
              <a:t> selection; it determines how a population will respond to selection; it predicts, at least in part, gene mapping power in genome-wide association studies; it can estimate, quite accurately in some cases, the phenotypic value of an individual and thus facilitate genomic selection via predicted breeding values; and it provides an upper limit for the genetic prediction of phenotypes.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C8A55-43B0-2849-BAA4-9C5E4731D0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0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03D9-7404-7699-70A2-590DEC936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7BE2C-2E39-8171-01DD-B4FF818A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3D6F4-6B27-F398-4451-CCC32A61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B0607-123C-3A6E-E655-B3A9AFA6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05926-338F-2F29-B76B-04D95951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F87072D-FB21-B8D7-0B0F-C6B759CF52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993" y="599468"/>
            <a:ext cx="2743200" cy="299327"/>
          </a:xfrm>
          <a:prstGeom prst="rect">
            <a:avLst/>
          </a:prstGeom>
        </p:spPr>
      </p:pic>
      <p:pic>
        <p:nvPicPr>
          <p:cNvPr id="8" name="Picture 2" descr="MRC Integrative Epidemiology Unit | MRC Integrative Epidemiology Unit |  University of Bristol">
            <a:extLst>
              <a:ext uri="{FF2B5EF4-FFF2-40B4-BE49-F238E27FC236}">
                <a16:creationId xmlns:a16="http://schemas.microsoft.com/office/drawing/2014/main" id="{482D0990-CE64-088B-ED78-83D84FA581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85" y="213706"/>
            <a:ext cx="29622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Impact Realisation | Thanzi la Onse">
            <a:extLst>
              <a:ext uri="{FF2B5EF4-FFF2-40B4-BE49-F238E27FC236}">
                <a16:creationId xmlns:a16="http://schemas.microsoft.com/office/drawing/2014/main" id="{0F2606B5-B6BE-2506-16D9-01675A320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8" t="22716"/>
          <a:stretch/>
        </p:blipFill>
        <p:spPr bwMode="auto">
          <a:xfrm>
            <a:off x="3346369" y="137748"/>
            <a:ext cx="3938022" cy="108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BBEF-FCBE-5ED9-0102-00BFB454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68DEE-AB52-996A-1116-EA8E8609B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95DCF-5168-5E5B-A73D-5EEBA109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65708-49AE-3A65-96D4-F1CF4CA0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49392-4108-D84A-C185-81113183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63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F504E-FB76-978F-9F3F-0C8E99976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B2505-8CD6-AA7F-6F2F-449EBB4D5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09BF-06F2-AF52-0358-EC51B5CF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CA85B-7963-7B05-CB96-A124926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66B32-8E36-EB04-5947-349A7787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2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FAFF-F280-CD84-5F7E-765BA367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6F9B1-4297-DF31-6A79-DBB9A06F8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EEEA8-0864-89CD-423D-E6863FF1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53BAC-D9FF-7D75-56B0-F13667A5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FB288-62EB-CB20-B280-16EDA913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E27D80-B578-2533-0E65-C9169E7B26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3229"/>
            <a:ext cx="1826422" cy="199292"/>
          </a:xfrm>
          <a:prstGeom prst="rect">
            <a:avLst/>
          </a:prstGeom>
        </p:spPr>
      </p:pic>
      <p:pic>
        <p:nvPicPr>
          <p:cNvPr id="8" name="Picture 2" descr="MRC Integrative Epidemiology Unit | MRC Integrative Epidemiology Unit |  University of Bristol">
            <a:extLst>
              <a:ext uri="{FF2B5EF4-FFF2-40B4-BE49-F238E27FC236}">
                <a16:creationId xmlns:a16="http://schemas.microsoft.com/office/drawing/2014/main" id="{FF0E2653-8553-81B1-66AB-23E7D7B8BF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518" y="6236034"/>
            <a:ext cx="1972282" cy="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Impact Realisation | Thanzi la Onse">
            <a:extLst>
              <a:ext uri="{FF2B5EF4-FFF2-40B4-BE49-F238E27FC236}">
                <a16:creationId xmlns:a16="http://schemas.microsoft.com/office/drawing/2014/main" id="{7410A540-AA1A-1B81-8DF3-F2836826E1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8" t="22716"/>
          <a:stretch/>
        </p:blipFill>
        <p:spPr bwMode="auto">
          <a:xfrm>
            <a:off x="4792438" y="6180760"/>
            <a:ext cx="2461264" cy="6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4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1752-B769-ECFB-16DA-E980D02A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D43C7-70D8-0060-45C4-C3435AA87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719AB-E899-5A20-1081-828694F1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A5093-D6DE-420B-6063-7BA046A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B2B2B-1738-0E13-4A52-4621A243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81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0871-FCC8-50A8-5C81-51E0016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082E-DD8E-3986-015C-FA007FACB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61710-14C3-8F66-E49B-171992420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AB49B-5E3A-4173-8F75-B2748126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05453-78DE-4BEA-16C5-56E791C2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1CE01-40EF-2703-56AB-8FEF8AFD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62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F20A-912E-62E7-5AF6-3508055F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6329-97BC-E7D2-6F29-DA1D0954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E9714-AE23-1DF0-3651-04E9F3172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9FF5D-A3D0-6A7D-B866-E6113F99D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1952A-6A55-7BAF-4211-336882B8E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01221-B646-6F84-C1B7-0D3183ED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E5F25-F301-139E-B5EE-F197D73D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75EDF-BB87-4BA2-EA57-717278B2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41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765B-E6EB-6B44-9790-3D0A84D3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3289D-5E93-4278-47BC-AD56BB44E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3A8C6-50D8-7CCA-A98A-806EC486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F16C5-B51B-1486-63B3-F9081426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3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1B269-1A2B-637C-C594-4A87115D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60C82-A30F-F4AA-D8F7-CDB38E01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4C034-EF5B-A3F3-0286-7C34AA08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3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7FEB-2DF9-65DF-C76E-0CE0712A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68F6D-E6C1-8874-1A35-0E919471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DAD4B-C7B7-652F-89B4-8D2A333AA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2CAB9-7640-CEE9-FCA1-B7B0567C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D7351-1BDC-74B0-5078-EEEB3756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1DCBB-BE43-8BD2-FFE2-5C88E29F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4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DF83-7F62-E8B2-E1BE-9C3AEEF40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7447B3-F4C9-0028-9E6B-50F0934E2B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9F583-82B2-4E88-D76F-477FF48D4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7A305-C2E0-21A0-7902-2CD0DCD3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565FE-E5E0-A6EB-23CB-90830B315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E9047-9D5D-7A5A-5153-209E6BB4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73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4BDDE-CAA8-D03E-8AE2-64C94757D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F6EB2-FBBA-145F-6518-3C05BDEAB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74063-7BE3-2DF3-C4D4-5DFCB1C8F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BAC89-A3BF-4078-BFA7-D05F41C51B0B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759EA-B09A-3282-9D06-BF494BD2B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0D998-BF3D-9C95-AE89-C0EB46F68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60A2E-50EF-47C8-852D-6BEB1196E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09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.a.hughes@bristol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DEE6A1-DE07-53D9-8259-C8810F8D0260}"/>
              </a:ext>
            </a:extLst>
          </p:cNvPr>
          <p:cNvSpPr txBox="1"/>
          <p:nvPr/>
        </p:nvSpPr>
        <p:spPr>
          <a:xfrm>
            <a:off x="1216201" y="3096000"/>
            <a:ext cx="95478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spc="-1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Genome-wide association studies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75446D-C5C2-FD5B-C2E6-43730391FF87}"/>
              </a:ext>
            </a:extLst>
          </p:cNvPr>
          <p:cNvSpPr/>
          <p:nvPr/>
        </p:nvSpPr>
        <p:spPr>
          <a:xfrm>
            <a:off x="1257476" y="4118400"/>
            <a:ext cx="833378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A. Hughes</a:t>
            </a:r>
          </a:p>
          <a:p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d.a.hughes@bristol.ac.uk</a:t>
            </a: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solidFill>
                  <a:srgbClr val="626262"/>
                </a:solidFill>
                <a:latin typeface="Arial"/>
                <a:cs typeface="Arial"/>
              </a:rPr>
              <a:t>MRC Integrative Epidemiology Unit, University of Bristol, UK</a:t>
            </a:r>
          </a:p>
        </p:txBody>
      </p:sp>
    </p:spTree>
    <p:extLst>
      <p:ext uri="{BB962C8B-B14F-4D97-AF65-F5344CB8AC3E}">
        <p14:creationId xmlns:p14="http://schemas.microsoft.com/office/powerpoint/2010/main" val="323284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15C5-9444-9854-996E-55FB7756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>
                <a:solidFill>
                  <a:srgbClr val="C00000"/>
                </a:solidFill>
              </a:rPr>
              <a:t>Enabling GWAS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44BD7-1A6F-AF02-34CA-73CD3E45C81B}"/>
              </a:ext>
            </a:extLst>
          </p:cNvPr>
          <p:cNvSpPr txBox="1"/>
          <p:nvPr/>
        </p:nvSpPr>
        <p:spPr>
          <a:xfrm>
            <a:off x="419486" y="1566317"/>
            <a:ext cx="59036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What was / is needed?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 reference genome(s):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 </a:t>
            </a:r>
            <a:r>
              <a:rPr lang="en-GB" sz="2400" dirty="0" err="1"/>
              <a:t>catalog</a:t>
            </a:r>
            <a:r>
              <a:rPr lang="en-GB" sz="2400" dirty="0"/>
              <a:t> of genetic variation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 map of LD around those variants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Technology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High throughput genotype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400" dirty="0"/>
              <a:t>genotyping arrays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400" dirty="0"/>
              <a:t>re-sequencing (WGS or WES)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9D74B9-0FD6-183A-34E0-DFACAF57E6B9}"/>
              </a:ext>
            </a:extLst>
          </p:cNvPr>
          <p:cNvGrpSpPr/>
          <p:nvPr/>
        </p:nvGrpSpPr>
        <p:grpSpPr>
          <a:xfrm>
            <a:off x="1956158" y="4710918"/>
            <a:ext cx="2096121" cy="1161529"/>
            <a:chOff x="5747778" y="4112489"/>
            <a:chExt cx="2524571" cy="1398947"/>
          </a:xfrm>
        </p:grpSpPr>
        <p:pic>
          <p:nvPicPr>
            <p:cNvPr id="2056" name="Picture 8" descr="Mouse Diversity Genotyping Array">
              <a:extLst>
                <a:ext uri="{FF2B5EF4-FFF2-40B4-BE49-F238E27FC236}">
                  <a16:creationId xmlns:a16="http://schemas.microsoft.com/office/drawing/2014/main" id="{C5DB1C7F-0FAD-98B1-5838-767DC0DD0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778" y="4112489"/>
              <a:ext cx="1398947" cy="1398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VIDEO: Celebrating 10 Years of Infinium Array-Powered Progress">
              <a:extLst>
                <a:ext uri="{FF2B5EF4-FFF2-40B4-BE49-F238E27FC236}">
                  <a16:creationId xmlns:a16="http://schemas.microsoft.com/office/drawing/2014/main" id="{F11EEBDC-D111-F7A5-5115-B439736E6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785" y="4298348"/>
              <a:ext cx="1336564" cy="1116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2E3966D-CF33-2D95-2892-418BAC397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790" y="2145911"/>
            <a:ext cx="2998298" cy="156887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6EF6DE5-694E-0619-29DA-720CCC0E59DB}"/>
              </a:ext>
            </a:extLst>
          </p:cNvPr>
          <p:cNvGrpSpPr/>
          <p:nvPr/>
        </p:nvGrpSpPr>
        <p:grpSpPr>
          <a:xfrm>
            <a:off x="4156734" y="4747181"/>
            <a:ext cx="1739404" cy="1125266"/>
            <a:chOff x="5840639" y="2349017"/>
            <a:chExt cx="2570905" cy="1663186"/>
          </a:xfrm>
        </p:grpSpPr>
        <p:pic>
          <p:nvPicPr>
            <p:cNvPr id="2064" name="Picture 16" descr="Illumina Introduces the NovaSeq Series—a New Architecture Designed to Usher  in the $100 Genome | Business Wire">
              <a:extLst>
                <a:ext uri="{FF2B5EF4-FFF2-40B4-BE49-F238E27FC236}">
                  <a16:creationId xmlns:a16="http://schemas.microsoft.com/office/drawing/2014/main" id="{2293BF54-9312-A23E-8C8B-879E58DEB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6590" y="2349017"/>
              <a:ext cx="1614954" cy="161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acific Biosciences Launches The Sequel IIe System To Accelerate Adoption  Of Highly Accurate HiFi Sequencing - PacBio">
              <a:extLst>
                <a:ext uri="{FF2B5EF4-FFF2-40B4-BE49-F238E27FC236}">
                  <a16:creationId xmlns:a16="http://schemas.microsoft.com/office/drawing/2014/main" id="{F9180B4F-ADA1-B744-D0E9-08E67FF89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639" y="2483276"/>
              <a:ext cx="1488156" cy="152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4" name="Picture 2" descr="cdn.britannica.com/20/151120-004-B478A6C4/logo-...">
            <a:extLst>
              <a:ext uri="{FF2B5EF4-FFF2-40B4-BE49-F238E27FC236}">
                <a16:creationId xmlns:a16="http://schemas.microsoft.com/office/drawing/2014/main" id="{09791CC1-5E65-FB64-6CFB-EDA198DD1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839" y="619729"/>
            <a:ext cx="41402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in by Bina J on Online tools for biologists | Genetic variation, Genetics,  Biologist">
            <a:extLst>
              <a:ext uri="{FF2B5EF4-FFF2-40B4-BE49-F238E27FC236}">
                <a16:creationId xmlns:a16="http://schemas.microsoft.com/office/drawing/2014/main" id="{6AA74120-E752-BB85-8CE8-48A64759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55" y="3882070"/>
            <a:ext cx="3771845" cy="173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1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15C5-9444-9854-996E-55FB7756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>
                <a:solidFill>
                  <a:srgbClr val="C00000"/>
                </a:solidFill>
              </a:rPr>
              <a:t>Enabling GWAS cont’d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44BD7-1A6F-AF02-34CA-73CD3E45C81B}"/>
              </a:ext>
            </a:extLst>
          </p:cNvPr>
          <p:cNvSpPr txBox="1"/>
          <p:nvPr/>
        </p:nvSpPr>
        <p:spPr>
          <a:xfrm>
            <a:off x="419486" y="1566317"/>
            <a:ext cx="5903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New haplotype reference panels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/>
              <a:t>Hap</a:t>
            </a:r>
            <a:r>
              <a:rPr lang="en-GB" sz="2400" dirty="0"/>
              <a:t>lotype </a:t>
            </a:r>
            <a:r>
              <a:rPr lang="en-GB" sz="2400" b="1" dirty="0"/>
              <a:t>Map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/>
              <a:t>1000Genomes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/>
              <a:t>Haplotype Reference Consortium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 err="1"/>
              <a:t>TopMed</a:t>
            </a:r>
            <a:endParaRPr lang="en-GB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/>
              <a:t>UGR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B9D35-8A41-ED0A-D66D-9005C03D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681" y="464023"/>
            <a:ext cx="2846344" cy="5291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53825F-3052-5531-6889-D5BE10C7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71" y="4588477"/>
            <a:ext cx="3659110" cy="11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C47170-8E61-0B68-886F-1CDE8A78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57" y="697767"/>
            <a:ext cx="3570369" cy="3223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E04BB4-7E10-F83C-7259-996A466E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1" y="2309446"/>
            <a:ext cx="2751837" cy="3614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DED92-D79E-AF8B-6F59-38E817AAC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298" y="4299511"/>
            <a:ext cx="6438228" cy="1624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E6B79B3-3A54-5F09-E801-836B6410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spc="0" dirty="0">
                <a:solidFill>
                  <a:srgbClr val="C00000"/>
                </a:solidFill>
              </a:rPr>
              <a:t>Enabling GWAS cont’d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8DB19-12AC-922D-34D2-7B2C7D6A19C0}"/>
              </a:ext>
            </a:extLst>
          </p:cNvPr>
          <p:cNvSpPr txBox="1"/>
          <p:nvPr/>
        </p:nvSpPr>
        <p:spPr>
          <a:xfrm>
            <a:off x="838200" y="1598371"/>
            <a:ext cx="575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PT Serif" panose="020A0603040505020204" pitchFamily="18" charset="77"/>
              </a:rPr>
              <a:t>Human Pangenome Reference Consortium (HPRC)</a:t>
            </a:r>
          </a:p>
        </p:txBody>
      </p:sp>
      <p:pic>
        <p:nvPicPr>
          <p:cNvPr id="3074" name="Picture 2" descr="Welcome to HPRC">
            <a:extLst>
              <a:ext uri="{FF2B5EF4-FFF2-40B4-BE49-F238E27FC236}">
                <a16:creationId xmlns:a16="http://schemas.microsoft.com/office/drawing/2014/main" id="{8914EA63-5C8C-4C15-0CD5-3F8031C3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8" y="2197102"/>
            <a:ext cx="1960651" cy="16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96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15C5-9444-9854-996E-55FB7756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0" dirty="0">
                <a:solidFill>
                  <a:srgbClr val="C00000"/>
                </a:solidFill>
              </a:rPr>
              <a:t>Enabling GWAS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44BD7-1A6F-AF02-34CA-73CD3E45C81B}"/>
              </a:ext>
            </a:extLst>
          </p:cNvPr>
          <p:cNvSpPr txBox="1"/>
          <p:nvPr/>
        </p:nvSpPr>
        <p:spPr>
          <a:xfrm>
            <a:off x="419486" y="1566317"/>
            <a:ext cx="590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Large  cohorts / consortia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DFB2AE-BDF9-5CA7-F418-35327CDE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333" y="2518726"/>
            <a:ext cx="3856639" cy="985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9B9ED4-74ED-67EF-BD6D-A6DC9AE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04" y="2589548"/>
            <a:ext cx="3766531" cy="98518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AA0F891-BA5B-7A3C-8EA3-2004F6656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36" y="4835231"/>
            <a:ext cx="1336564" cy="98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ynchros | CKB">
            <a:extLst>
              <a:ext uri="{FF2B5EF4-FFF2-40B4-BE49-F238E27FC236}">
                <a16:creationId xmlns:a16="http://schemas.microsoft.com/office/drawing/2014/main" id="{F8A3D6C9-59B4-45CB-EFB5-2A38CB4A8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38" y="4396871"/>
            <a:ext cx="1598194" cy="14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von Longitudinal Study of Parents and Children - Wikipedia">
            <a:extLst>
              <a:ext uri="{FF2B5EF4-FFF2-40B4-BE49-F238E27FC236}">
                <a16:creationId xmlns:a16="http://schemas.microsoft.com/office/drawing/2014/main" id="{1C89B50E-85B5-AB73-9F5B-9C6BC97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82" y="4370414"/>
            <a:ext cx="906199" cy="14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46E65C-C882-E93B-E34B-4B82EA9EAEB7}"/>
              </a:ext>
            </a:extLst>
          </p:cNvPr>
          <p:cNvSpPr txBox="1"/>
          <p:nvPr/>
        </p:nvSpPr>
        <p:spPr>
          <a:xfrm>
            <a:off x="9154123" y="2707457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UGR</a:t>
            </a:r>
          </a:p>
        </p:txBody>
      </p:sp>
      <p:pic>
        <p:nvPicPr>
          <p:cNvPr id="2066" name="Picture 18" descr="H3Africa – Human Heredity &amp; Health in Africa">
            <a:extLst>
              <a:ext uri="{FF2B5EF4-FFF2-40B4-BE49-F238E27FC236}">
                <a16:creationId xmlns:a16="http://schemas.microsoft.com/office/drawing/2014/main" id="{E23904DD-EE85-AC39-9296-B448AA75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28" y="716764"/>
            <a:ext cx="4464963" cy="111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resentation title Times New Roman Bold 45/48 points">
            <a:extLst>
              <a:ext uri="{FF2B5EF4-FFF2-40B4-BE49-F238E27FC236}">
                <a16:creationId xmlns:a16="http://schemas.microsoft.com/office/drawing/2014/main" id="{5DC7181E-D1D7-AD73-8A51-D97C702B7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04" y="4693647"/>
            <a:ext cx="1163771" cy="116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1786FD-6783-626D-CBD3-F15D89CD1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7822" y="3789615"/>
            <a:ext cx="2042567" cy="618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E5DEF5-2A6A-4DDC-1616-BDB857C94D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246" y="3853190"/>
            <a:ext cx="1573839" cy="517224"/>
          </a:xfrm>
          <a:prstGeom prst="rect">
            <a:avLst/>
          </a:prstGeom>
        </p:spPr>
      </p:pic>
      <p:pic>
        <p:nvPicPr>
          <p:cNvPr id="2072" name="Picture 24" descr="23andMe Research Innovation Collaborations Program">
            <a:extLst>
              <a:ext uri="{FF2B5EF4-FFF2-40B4-BE49-F238E27FC236}">
                <a16:creationId xmlns:a16="http://schemas.microsoft.com/office/drawing/2014/main" id="{1C50E8CD-D9CA-FDC3-6444-5EE32762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896" y="5016747"/>
            <a:ext cx="1040669" cy="7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Generation R - Core Facility - Erasmus MC">
            <a:extLst>
              <a:ext uri="{FF2B5EF4-FFF2-40B4-BE49-F238E27FC236}">
                <a16:creationId xmlns:a16="http://schemas.microsoft.com/office/drawing/2014/main" id="{46D6A4E7-2530-F04F-7CED-DC2AD03C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0" y="4743196"/>
            <a:ext cx="1399173" cy="98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News | Rare Disease Focus: supporting rare disease throughout all  communities">
            <a:extLst>
              <a:ext uri="{FF2B5EF4-FFF2-40B4-BE49-F238E27FC236}">
                <a16:creationId xmlns:a16="http://schemas.microsoft.com/office/drawing/2014/main" id="{E4EEE9FD-189A-E75D-C858-D7D24A86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40" y="3334483"/>
            <a:ext cx="2192260" cy="143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Magic Investigators - Home Page">
            <a:extLst>
              <a:ext uri="{FF2B5EF4-FFF2-40B4-BE49-F238E27FC236}">
                <a16:creationId xmlns:a16="http://schemas.microsoft.com/office/drawing/2014/main" id="{49A6B599-2AA2-2485-D879-38D3F779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800" y="1309433"/>
            <a:ext cx="1747530" cy="13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Dynamic longitudinal exposome trajectories in cardiovascular and metabolic  non-communicable diseases (LongITools) | University of Oulu">
            <a:extLst>
              <a:ext uri="{FF2B5EF4-FFF2-40B4-BE49-F238E27FC236}">
                <a16:creationId xmlns:a16="http://schemas.microsoft.com/office/drawing/2014/main" id="{2C37178C-F344-B5D9-1AC7-CCDE4F97E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241" y="-12969"/>
            <a:ext cx="2167016" cy="121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13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1DCF-886D-BA13-6117-F8E68503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36477" cy="38661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  <a:latin typeface="+mn-lt"/>
              </a:rPr>
              <a:t>The GWAS era begins:</a:t>
            </a:r>
            <a:br>
              <a:rPr lang="en-GB" dirty="0">
                <a:solidFill>
                  <a:srgbClr val="C00000"/>
                </a:solidFill>
                <a:latin typeface="+mn-lt"/>
              </a:rPr>
            </a:br>
            <a:br>
              <a:rPr lang="en-GB" dirty="0">
                <a:solidFill>
                  <a:srgbClr val="C00000"/>
                </a:solidFill>
                <a:latin typeface="+mn-lt"/>
              </a:rPr>
            </a:br>
            <a:r>
              <a:rPr lang="en-GB" dirty="0" err="1">
                <a:solidFill>
                  <a:srgbClr val="C00000"/>
                </a:solidFill>
                <a:latin typeface="+mn-lt"/>
              </a:rPr>
              <a:t>Wellcome</a:t>
            </a:r>
            <a:r>
              <a:rPr lang="en-GB" dirty="0">
                <a:solidFill>
                  <a:srgbClr val="C00000"/>
                </a:solidFill>
                <a:latin typeface="+mn-lt"/>
              </a:rPr>
              <a:t> Trust Case Control Consortium (2007)</a:t>
            </a:r>
            <a:endParaRPr lang="en-US" dirty="0"/>
          </a:p>
        </p:txBody>
      </p:sp>
      <p:pic>
        <p:nvPicPr>
          <p:cNvPr id="5122" name="Picture 2" descr="Genome-wide association study of 14,000 cases of seven common diseases and  3,000 shared controls | Nature">
            <a:extLst>
              <a:ext uri="{FF2B5EF4-FFF2-40B4-BE49-F238E27FC236}">
                <a16:creationId xmlns:a16="http://schemas.microsoft.com/office/drawing/2014/main" id="{B40DD819-0772-F5D2-8089-9785F4762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6" y="365125"/>
            <a:ext cx="5478585" cy="551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604BC-881C-3D48-C0B9-59E32EA025E8}"/>
              </a:ext>
            </a:extLst>
          </p:cNvPr>
          <p:cNvSpPr txBox="1"/>
          <p:nvPr/>
        </p:nvSpPr>
        <p:spPr>
          <a:xfrm>
            <a:off x="3864450" y="4671663"/>
            <a:ext cx="2208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diseases</a:t>
            </a:r>
          </a:p>
          <a:p>
            <a:r>
              <a:rPr lang="en-US" dirty="0"/>
              <a:t>14,000 cases</a:t>
            </a:r>
          </a:p>
          <a:p>
            <a:r>
              <a:rPr lang="en-US" dirty="0"/>
              <a:t>3,000 shared controls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DD92D-3E58-818D-1ECF-FE2C7FCA26C3}"/>
              </a:ext>
            </a:extLst>
          </p:cNvPr>
          <p:cNvSpPr txBox="1"/>
          <p:nvPr/>
        </p:nvSpPr>
        <p:spPr>
          <a:xfrm>
            <a:off x="11644922" y="10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C1E07-317F-21EC-8901-828E735CC36B}"/>
              </a:ext>
            </a:extLst>
          </p:cNvPr>
          <p:cNvSpPr txBox="1"/>
          <p:nvPr/>
        </p:nvSpPr>
        <p:spPr>
          <a:xfrm>
            <a:off x="11644922" y="18618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92712-34B9-BC90-80D3-6CDECC365D4E}"/>
              </a:ext>
            </a:extLst>
          </p:cNvPr>
          <p:cNvSpPr txBox="1"/>
          <p:nvPr/>
        </p:nvSpPr>
        <p:spPr>
          <a:xfrm>
            <a:off x="11647272" y="26255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2BAC6-BC00-6057-ADA1-80A6A29DA910}"/>
              </a:ext>
            </a:extLst>
          </p:cNvPr>
          <p:cNvSpPr txBox="1"/>
          <p:nvPr/>
        </p:nvSpPr>
        <p:spPr>
          <a:xfrm>
            <a:off x="11644922" y="33892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E5BD6-A1DF-660A-F0A1-57009888112F}"/>
              </a:ext>
            </a:extLst>
          </p:cNvPr>
          <p:cNvSpPr txBox="1"/>
          <p:nvPr/>
        </p:nvSpPr>
        <p:spPr>
          <a:xfrm>
            <a:off x="11644922" y="42312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93A20-C6AB-EC2D-CD59-ABF049D3738A}"/>
              </a:ext>
            </a:extLst>
          </p:cNvPr>
          <p:cNvSpPr txBox="1"/>
          <p:nvPr/>
        </p:nvSpPr>
        <p:spPr>
          <a:xfrm>
            <a:off x="11647272" y="4948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C96E6-A287-3A10-6558-D64BF40AD54E}"/>
              </a:ext>
            </a:extLst>
          </p:cNvPr>
          <p:cNvSpPr txBox="1"/>
          <p:nvPr/>
        </p:nvSpPr>
        <p:spPr>
          <a:xfrm>
            <a:off x="11644922" y="2402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896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E7D0-9A22-CAA5-5B2E-7C447528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Oldest study in GWAS Catalog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67EDC-1393-7574-2842-06DAC19A6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4" y="1555681"/>
            <a:ext cx="4880429" cy="4400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67D82F-DDFB-3EAB-2263-3F18951A8F97}"/>
              </a:ext>
            </a:extLst>
          </p:cNvPr>
          <p:cNvSpPr txBox="1"/>
          <p:nvPr/>
        </p:nvSpPr>
        <p:spPr>
          <a:xfrm>
            <a:off x="6631912" y="1690688"/>
            <a:ext cx="47218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96 cases</a:t>
            </a:r>
          </a:p>
          <a:p>
            <a:r>
              <a:rPr lang="en-US" dirty="0"/>
              <a:t>50 controls</a:t>
            </a:r>
          </a:p>
          <a:p>
            <a:r>
              <a:rPr lang="en-US" dirty="0"/>
              <a:t>116,204 SNPs</a:t>
            </a:r>
          </a:p>
          <a:p>
            <a:r>
              <a:rPr lang="en-US" sz="1800" dirty="0">
                <a:effectLst/>
                <a:latin typeface="TimesNewRomanPSMT"/>
              </a:rPr>
              <a:t>Affymetrix </a:t>
            </a:r>
            <a:r>
              <a:rPr lang="en-US" sz="1800" dirty="0" err="1">
                <a:effectLst/>
                <a:latin typeface="TimesNewRomanPSMT"/>
              </a:rPr>
              <a:t>GeneChip</a:t>
            </a:r>
            <a:r>
              <a:rPr lang="en-US" sz="1800" dirty="0">
                <a:effectLst/>
                <a:latin typeface="TimesNewRomanPSMT"/>
              </a:rPr>
              <a:t> Mapping 100K (2 arrays)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Associations: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rs380390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CFH: complement factor H; P &lt; 10</a:t>
            </a:r>
            <a:r>
              <a:rPr lang="en-US" baseline="30000" dirty="0">
                <a:solidFill>
                  <a:srgbClr val="C00000"/>
                </a:solidFill>
              </a:rPr>
              <a:t>-7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rs10272438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out of HWE – genotyping error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genotyped by resequencing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association lost</a:t>
            </a:r>
          </a:p>
          <a:p>
            <a:pPr marL="342900" indent="-342900">
              <a:buAutoNum type="arabicPeriod"/>
            </a:pPr>
            <a:endParaRPr 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5E05B-290A-912A-B30A-72FBBCA6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92" y="5605796"/>
            <a:ext cx="4531946" cy="349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93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y 5 2015 Genome Wide Association Studies Catalog">
            <a:extLst>
              <a:ext uri="{FF2B5EF4-FFF2-40B4-BE49-F238E27FC236}">
                <a16:creationId xmlns:a16="http://schemas.microsoft.com/office/drawing/2014/main" id="{7F2031F1-48DF-D855-81FD-74637A8A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3" y="458910"/>
            <a:ext cx="635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98F26-871D-B079-2A4B-4994DE61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2363910"/>
            <a:ext cx="6105435" cy="3422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C6432-4BAA-9426-EA26-77D251D5F187}"/>
              </a:ext>
            </a:extLst>
          </p:cNvPr>
          <p:cNvSpPr txBox="1"/>
          <p:nvPr/>
        </p:nvSpPr>
        <p:spPr>
          <a:xfrm>
            <a:off x="1195754" y="3282462"/>
            <a:ext cx="2190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of June 2023: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81,398 GWAS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6,401 publications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606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E664-AA3C-C153-0A02-BB705EFB5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GWAS publications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0A0BE-8734-2D6D-F988-5D20A3D9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38375"/>
            <a:ext cx="7772400" cy="3381249"/>
          </a:xfrm>
          <a:prstGeom prst="rect">
            <a:avLst/>
          </a:prstGeom>
        </p:spPr>
      </p:pic>
      <p:pic>
        <p:nvPicPr>
          <p:cNvPr id="8" name="Picture 2" descr="May 5 2015 Genome Wide Association Studies Catalog">
            <a:extLst>
              <a:ext uri="{FF2B5EF4-FFF2-40B4-BE49-F238E27FC236}">
                <a16:creationId xmlns:a16="http://schemas.microsoft.com/office/drawing/2014/main" id="{438AB59C-5D33-9A78-4CF9-3929EA1C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169" y="365125"/>
            <a:ext cx="2522416" cy="75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2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0E0D-45B9-DD5D-9FFD-6530DBDD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GWAS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819EC-F0A0-8191-3BE9-003A59A5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38375"/>
            <a:ext cx="7772400" cy="3381249"/>
          </a:xfrm>
          <a:prstGeom prst="rect">
            <a:avLst/>
          </a:prstGeom>
        </p:spPr>
      </p:pic>
      <p:pic>
        <p:nvPicPr>
          <p:cNvPr id="8" name="Picture 2" descr="May 5 2015 Genome Wide Association Studies Catalog">
            <a:extLst>
              <a:ext uri="{FF2B5EF4-FFF2-40B4-BE49-F238E27FC236}">
                <a16:creationId xmlns:a16="http://schemas.microsoft.com/office/drawing/2014/main" id="{3F881047-F1B0-05FA-21EF-DDFBCB9C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169" y="365125"/>
            <a:ext cx="2522416" cy="75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39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9CE93-E282-E92C-1AE9-A363147B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27" y="270447"/>
            <a:ext cx="3675695" cy="57714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C0ED9-95F4-2DD6-D4FA-C12EEEBA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1" y="2093022"/>
            <a:ext cx="7772400" cy="280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BA04-4E38-7A11-CD56-6A6C640FC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1" y="265478"/>
            <a:ext cx="7772400" cy="1689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716DAC-F735-BCE6-B2BF-30BC287CF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615" y="2656377"/>
            <a:ext cx="4132385" cy="28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8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F936-F376-6CB5-53FF-301335C9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DA03-6ED8-3784-EB78-D0308496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lecture you should have 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basic idea of what a genome-wide association study or GWAS is.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Some historical context.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general idea of how to run a GWAS.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26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2F58-3A12-C0E0-E247-52239323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How to run a GWAS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447A0-D84C-85AA-D5EA-7B8C1D26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33" y="1602117"/>
            <a:ext cx="8496987" cy="3346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A0D56E-F8D3-7B53-B185-ACF2EFA8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84" y="5255883"/>
            <a:ext cx="9045242" cy="60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02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F3C246-9C31-3D84-2B61-770850019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81" y="5689832"/>
            <a:ext cx="5326425" cy="357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72F58-3A12-C0E0-E247-52239323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43734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How to run a GWAS</a:t>
            </a:r>
          </a:p>
        </p:txBody>
      </p:sp>
      <p:pic>
        <p:nvPicPr>
          <p:cNvPr id="3" name="Picture 2" descr="Fig. 1">
            <a:extLst>
              <a:ext uri="{FF2B5EF4-FFF2-40B4-BE49-F238E27FC236}">
                <a16:creationId xmlns:a16="http://schemas.microsoft.com/office/drawing/2014/main" id="{653C5723-A72A-2777-86E8-B682A8A9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914" y="322897"/>
            <a:ext cx="6019167" cy="53669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18159-74D3-F2E6-E584-792E501E5BF5}"/>
              </a:ext>
            </a:extLst>
          </p:cNvPr>
          <p:cNvSpPr txBox="1"/>
          <p:nvPr/>
        </p:nvSpPr>
        <p:spPr>
          <a:xfrm>
            <a:off x="915071" y="1534848"/>
            <a:ext cx="39689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 essential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Sampling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Genotyping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Quality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Imputation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Association Analysis</a:t>
            </a:r>
          </a:p>
          <a:p>
            <a:endParaRPr lang="en-US" sz="2400" dirty="0"/>
          </a:p>
          <a:p>
            <a:r>
              <a:rPr lang="en-US" sz="2400" b="1" dirty="0"/>
              <a:t>3 highly advocated follow ups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Meta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Post-GWAS analyses</a:t>
            </a:r>
          </a:p>
        </p:txBody>
      </p:sp>
    </p:spTree>
    <p:extLst>
      <p:ext uri="{BB962C8B-B14F-4D97-AF65-F5344CB8AC3E}">
        <p14:creationId xmlns:p14="http://schemas.microsoft.com/office/powerpoint/2010/main" val="3841645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5541-36AF-ECDB-A283-AAA8AC6D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655D-C825-15E9-6AC9-91E5638A5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Study design</a:t>
            </a:r>
          </a:p>
          <a:p>
            <a:pPr lvl="1"/>
            <a:r>
              <a:rPr lang="en-US" dirty="0"/>
              <a:t>Case control (disease-focused)</a:t>
            </a:r>
          </a:p>
          <a:p>
            <a:pPr lvl="1"/>
            <a:r>
              <a:rPr lang="en-US" dirty="0"/>
              <a:t>Family-based designs</a:t>
            </a:r>
          </a:p>
          <a:p>
            <a:pPr lvl="1"/>
            <a:r>
              <a:rPr lang="en-US" dirty="0"/>
              <a:t>Population-based designs</a:t>
            </a:r>
          </a:p>
          <a:p>
            <a:r>
              <a:rPr lang="en-US" dirty="0"/>
              <a:t>Sample size</a:t>
            </a:r>
          </a:p>
          <a:p>
            <a:pPr lvl="1"/>
            <a:r>
              <a:rPr lang="en-US" dirty="0"/>
              <a:t>Power analysis</a:t>
            </a:r>
          </a:p>
          <a:p>
            <a:pPr lvl="2"/>
            <a:r>
              <a:rPr lang="en-US" dirty="0" err="1"/>
              <a:t>CaTS</a:t>
            </a:r>
            <a:r>
              <a:rPr lang="en-US" dirty="0"/>
              <a:t>: UM Power Calculator</a:t>
            </a:r>
            <a:br>
              <a:rPr lang="en-US" dirty="0"/>
            </a:br>
            <a:r>
              <a:rPr lang="en-US" dirty="0"/>
              <a:t>GPC: Harvard Power Calculator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DEA70B-6425-4D16-395D-FE8BD23B2CDF}"/>
              </a:ext>
            </a:extLst>
          </p:cNvPr>
          <p:cNvSpPr txBox="1">
            <a:spLocks/>
          </p:cNvSpPr>
          <p:nvPr/>
        </p:nvSpPr>
        <p:spPr>
          <a:xfrm>
            <a:off x="6545239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and Resources</a:t>
            </a:r>
          </a:p>
          <a:p>
            <a:r>
              <a:rPr lang="en-US" dirty="0"/>
              <a:t>Recruitment strategy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Biases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Not random representation of pop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Sampling / Representation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Collider</a:t>
            </a:r>
          </a:p>
          <a:p>
            <a:pPr lvl="1"/>
            <a:r>
              <a:rPr lang="en-US" dirty="0"/>
              <a:t>Volunteer</a:t>
            </a:r>
          </a:p>
          <a:p>
            <a:pPr lvl="1"/>
            <a:r>
              <a:rPr lang="en-US" dirty="0"/>
              <a:t>Location/Hospital/Disease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618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D93A6-D15C-B1E7-CDBD-47B1D3BF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Genotyping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4116-6FC6-5E4B-E665-3D35639EB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HapMap Consortium deduced that ~500k common SNPs needed to common variation in non-African populations</a:t>
            </a:r>
          </a:p>
          <a:p>
            <a:pPr lvl="1"/>
            <a:r>
              <a:rPr lang="en-US" dirty="0"/>
              <a:t>This value increase </a:t>
            </a:r>
          </a:p>
          <a:p>
            <a:pPr lvl="2"/>
            <a:r>
              <a:rPr lang="en-US" dirty="0"/>
              <a:t>as sample population effect population size (N</a:t>
            </a:r>
            <a:r>
              <a:rPr lang="en-US" baseline="-25000" dirty="0"/>
              <a:t>e</a:t>
            </a:r>
            <a:r>
              <a:rPr lang="en-US" dirty="0"/>
              <a:t>) increases and LD decreases</a:t>
            </a:r>
          </a:p>
          <a:p>
            <a:pPr lvl="2"/>
            <a:r>
              <a:rPr lang="en-US" dirty="0"/>
              <a:t>as rare variants are included in the analysis</a:t>
            </a:r>
          </a:p>
          <a:p>
            <a:endParaRPr lang="en-US" dirty="0"/>
          </a:p>
          <a:p>
            <a:pPr eaLnBrk="0" hangingPunct="0">
              <a:spcBef>
                <a:spcPct val="50000"/>
              </a:spcBef>
            </a:pPr>
            <a:r>
              <a:rPr lang="en-AU" sz="2800" dirty="0">
                <a:cs typeface="Times New Roman" panose="02020603050405020304" pitchFamily="18" charset="0"/>
              </a:rPr>
              <a:t>Newest chips have even higher coverage of markers:</a:t>
            </a:r>
          </a:p>
          <a:p>
            <a:pPr lvl="1" eaLnBrk="0" hangingPunct="0">
              <a:spcBef>
                <a:spcPct val="50000"/>
              </a:spcBef>
            </a:pPr>
            <a:r>
              <a:rPr lang="en-AU" dirty="0">
                <a:cs typeface="Times New Roman" panose="02020603050405020304" pitchFamily="18" charset="0"/>
              </a:rPr>
              <a:t>Illumina Omni5 4.3million markers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6C0F0-62FF-958D-ABF5-EBBF009A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46" y="365125"/>
            <a:ext cx="4168253" cy="132580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13557CF-C988-EB47-6ADC-B6E4026C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46489" t="22640" r="40229" b="26547"/>
          <a:stretch>
            <a:fillRect/>
          </a:stretch>
        </p:blipFill>
        <p:spPr bwMode="auto">
          <a:xfrm rot="16200000">
            <a:off x="6789517" y="4136304"/>
            <a:ext cx="120525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EA773-28A7-1379-772F-8A2415294C75}"/>
              </a:ext>
            </a:extLst>
          </p:cNvPr>
          <p:cNvSpPr txBox="1"/>
          <p:nvPr/>
        </p:nvSpPr>
        <p:spPr>
          <a:xfrm>
            <a:off x="9258866" y="5109282"/>
            <a:ext cx="264766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UGR</a:t>
            </a:r>
            <a:r>
              <a:rPr lang="en-US" dirty="0"/>
              <a:t> used the Omni 2.5 with ~2.4 M SNPs.</a:t>
            </a:r>
          </a:p>
        </p:txBody>
      </p:sp>
    </p:spTree>
    <p:extLst>
      <p:ext uri="{BB962C8B-B14F-4D97-AF65-F5344CB8AC3E}">
        <p14:creationId xmlns:p14="http://schemas.microsoft.com/office/powerpoint/2010/main" val="553801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BB29-DEBC-11BF-5366-1B077A85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2DD6-E817-F426-E7F3-845B982BD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Genotyping array </a:t>
            </a:r>
            <a:r>
              <a:rPr lang="en-US" dirty="0" err="1"/>
              <a:t>filtring</a:t>
            </a:r>
            <a:r>
              <a:rPr lang="en-US" dirty="0"/>
              <a:t> based on</a:t>
            </a:r>
          </a:p>
          <a:p>
            <a:pPr lvl="1"/>
            <a:r>
              <a:rPr lang="en-US" dirty="0"/>
              <a:t>Monomorphic alleles</a:t>
            </a:r>
          </a:p>
          <a:p>
            <a:pPr lvl="1"/>
            <a:r>
              <a:rPr lang="en-US" dirty="0"/>
              <a:t>Hardy-Weinberg equilibrium (HWE)</a:t>
            </a:r>
          </a:p>
          <a:p>
            <a:pPr lvl="1"/>
            <a:r>
              <a:rPr lang="en-US" dirty="0"/>
              <a:t>Missingness (SNPs and Samples)</a:t>
            </a:r>
          </a:p>
          <a:p>
            <a:pPr lvl="1"/>
            <a:r>
              <a:rPr lang="en-US" dirty="0"/>
              <a:t>Heterozygosity</a:t>
            </a:r>
          </a:p>
          <a:p>
            <a:pPr lvl="1"/>
            <a:r>
              <a:rPr lang="en-US" dirty="0"/>
              <a:t>Reported and predicted sex</a:t>
            </a:r>
          </a:p>
          <a:p>
            <a:pPr lvl="1"/>
            <a:r>
              <a:rPr lang="en-US" dirty="0"/>
              <a:t>PCA outliers</a:t>
            </a:r>
          </a:p>
          <a:p>
            <a:pPr lvl="2"/>
            <a:r>
              <a:rPr lang="en-US" dirty="0"/>
              <a:t>error or ancestry</a:t>
            </a:r>
          </a:p>
          <a:p>
            <a:pPr lvl="1"/>
            <a:r>
              <a:rPr lang="en-US" dirty="0"/>
              <a:t>Relatedness</a:t>
            </a:r>
          </a:p>
        </p:txBody>
      </p:sp>
      <p:pic>
        <p:nvPicPr>
          <p:cNvPr id="4" name="Picture 2" descr="Genotype failure rate versus heterozygosity across all individuals in the study.">
            <a:extLst>
              <a:ext uri="{FF2B5EF4-FFF2-40B4-BE49-F238E27FC236}">
                <a16:creationId xmlns:a16="http://schemas.microsoft.com/office/drawing/2014/main" id="{041955F6-16B3-0702-9571-D8DE6099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400" y="654392"/>
            <a:ext cx="2832209" cy="2477655"/>
          </a:xfrm>
          <a:prstGeom prst="rect">
            <a:avLst/>
          </a:prstGeom>
          <a:noFill/>
        </p:spPr>
      </p:pic>
      <p:pic>
        <p:nvPicPr>
          <p:cNvPr id="5" name="Picture 3" descr="gender">
            <a:extLst>
              <a:ext uri="{FF2B5EF4-FFF2-40B4-BE49-F238E27FC236}">
                <a16:creationId xmlns:a16="http://schemas.microsoft.com/office/drawing/2014/main" id="{19556FC3-073E-7192-F2C8-5993F2E9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5874" y="3199516"/>
            <a:ext cx="2745918" cy="271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706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16F5948-D657-071E-2E10-50C5FF17F8BD}"/>
              </a:ext>
            </a:extLst>
          </p:cNvPr>
          <p:cNvSpPr/>
          <p:nvPr/>
        </p:nvSpPr>
        <p:spPr>
          <a:xfrm>
            <a:off x="8157236" y="873982"/>
            <a:ext cx="3919912" cy="48034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0DCAE-604C-1675-734B-527B18D8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Quality Control - relatedness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A7307C-207E-BC43-38B9-91D7F076E0BB}"/>
              </a:ext>
            </a:extLst>
          </p:cNvPr>
          <p:cNvGrpSpPr/>
          <p:nvPr/>
        </p:nvGrpSpPr>
        <p:grpSpPr>
          <a:xfrm>
            <a:off x="940960" y="1578528"/>
            <a:ext cx="7202512" cy="4238182"/>
            <a:chOff x="2524100" y="1564881"/>
            <a:chExt cx="7202512" cy="4238182"/>
          </a:xfrm>
        </p:grpSpPr>
        <p:sp>
          <p:nvSpPr>
            <p:cNvPr id="4" name="Text Box 8">
              <a:extLst>
                <a:ext uri="{FF2B5EF4-FFF2-40B4-BE49-F238E27FC236}">
                  <a16:creationId xmlns:a16="http://schemas.microsoft.com/office/drawing/2014/main" id="{0C42C04C-DDD6-75CC-70E1-CD68636C4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4100" y="1593399"/>
              <a:ext cx="2928958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2000" b="1">
                  <a:ea typeface="ＭＳ Ｐゴシック" pitchFamily="48" charset="0"/>
                  <a:cs typeface="ＭＳ Ｐゴシック" pitchFamily="48" charset="0"/>
                </a:rPr>
                <a:t>Identity by state (IBS)</a:t>
              </a:r>
            </a:p>
          </p:txBody>
        </p:sp>
        <p:sp>
          <p:nvSpPr>
            <p:cNvPr id="5" name="Text Box 9">
              <a:extLst>
                <a:ext uri="{FF2B5EF4-FFF2-40B4-BE49-F238E27FC236}">
                  <a16:creationId xmlns:a16="http://schemas.microsoft.com/office/drawing/2014/main" id="{B29CAD46-3B79-2B52-30C7-BF72E8742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7438" y="1564881"/>
              <a:ext cx="321471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2000" b="1">
                  <a:ea typeface="ＭＳ Ｐゴシック" pitchFamily="48" charset="0"/>
                  <a:cs typeface="ＭＳ Ｐゴシック" pitchFamily="48" charset="0"/>
                </a:rPr>
                <a:t>Identity by descent (IBD)</a:t>
              </a:r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44A93CED-1188-1D11-6D27-7A4D802EC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2195146"/>
              <a:ext cx="685800" cy="685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E0D56BC4-9F5A-6A48-494F-B6764327A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2195146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996AD788-2336-6A75-5C79-5D4140A66F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6600" y="2499946"/>
              <a:ext cx="1219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E33D29FE-53CA-217D-D104-0F111E7DE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2499946"/>
              <a:ext cx="0" cy="1295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23FFB301-2B74-0E74-FA70-47EBFF9B78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795346"/>
              <a:ext cx="1905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DA2B5529-0F6F-9316-88A7-7A03139569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79534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15">
              <a:extLst>
                <a:ext uri="{FF2B5EF4-FFF2-40B4-BE49-F238E27FC236}">
                  <a16:creationId xmlns:a16="http://schemas.microsoft.com/office/drawing/2014/main" id="{26C789E1-5153-8C1F-11FB-4BD8EE6FA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79534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0C047A77-9113-DD53-EEB6-05E173761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4265246"/>
              <a:ext cx="609600" cy="6096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9D6186EB-2892-7A95-8733-F62FA6263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252546"/>
              <a:ext cx="685800" cy="68580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0CC8CAF5-CC4D-9D2E-D3F7-E9578D3D7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2195146"/>
              <a:ext cx="685800" cy="6858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" name="Rectangle 33">
              <a:extLst>
                <a:ext uri="{FF2B5EF4-FFF2-40B4-BE49-F238E27FC236}">
                  <a16:creationId xmlns:a16="http://schemas.microsoft.com/office/drawing/2014/main" id="{1107CA66-3D1A-4CA9-02A6-8078D8832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2195146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" name="Line 34">
              <a:extLst>
                <a:ext uri="{FF2B5EF4-FFF2-40B4-BE49-F238E27FC236}">
                  <a16:creationId xmlns:a16="http://schemas.microsoft.com/office/drawing/2014/main" id="{3B41A445-1325-4F6A-04A3-42214B3A8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2499946"/>
              <a:ext cx="1219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Line 35">
              <a:extLst>
                <a:ext uri="{FF2B5EF4-FFF2-40B4-BE49-F238E27FC236}">
                  <a16:creationId xmlns:a16="http://schemas.microsoft.com/office/drawing/2014/main" id="{78973D93-9A1D-422D-BEFF-7A8FA5F72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20000" y="2499946"/>
              <a:ext cx="0" cy="1295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36">
              <a:extLst>
                <a:ext uri="{FF2B5EF4-FFF2-40B4-BE49-F238E27FC236}">
                  <a16:creationId xmlns:a16="http://schemas.microsoft.com/office/drawing/2014/main" id="{72DDF375-C9B3-F922-12D6-5B1AF467B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3795346"/>
              <a:ext cx="1905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Line 37">
              <a:extLst>
                <a:ext uri="{FF2B5EF4-FFF2-40B4-BE49-F238E27FC236}">
                  <a16:creationId xmlns:a16="http://schemas.microsoft.com/office/drawing/2014/main" id="{F1609415-14A3-0497-62CF-C82DAE072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379534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38">
              <a:extLst>
                <a:ext uri="{FF2B5EF4-FFF2-40B4-BE49-F238E27FC236}">
                  <a16:creationId xmlns:a16="http://schemas.microsoft.com/office/drawing/2014/main" id="{125552EF-FCEC-6FD4-9363-C2E571869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379534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Rectangle 39">
              <a:extLst>
                <a:ext uri="{FF2B5EF4-FFF2-40B4-BE49-F238E27FC236}">
                  <a16:creationId xmlns:a16="http://schemas.microsoft.com/office/drawing/2014/main" id="{20D6936E-B996-0C06-A457-A737A689B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5088" y="4265246"/>
              <a:ext cx="609600" cy="609600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4A3DCADA-41F3-7861-AEF7-43477B0E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252546"/>
              <a:ext cx="685800" cy="68580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Text Box 41">
              <a:extLst>
                <a:ext uri="{FF2B5EF4-FFF2-40B4-BE49-F238E27FC236}">
                  <a16:creationId xmlns:a16="http://schemas.microsoft.com/office/drawing/2014/main" id="{182B8B48-1235-5008-BFAB-2167ACCF4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9024" y="2326908"/>
              <a:ext cx="3352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/>
                <a:t> </a:t>
              </a:r>
              <a:r>
                <a:rPr lang="en-GB" b="1">
                  <a:solidFill>
                    <a:schemeClr val="accent3">
                      <a:lumMod val="75000"/>
                    </a:schemeClr>
                  </a:solidFill>
                </a:rPr>
                <a:t>A</a:t>
              </a:r>
              <a:r>
                <a:rPr lang="en-GB" b="1"/>
                <a:t>/</a:t>
              </a:r>
              <a:r>
                <a:rPr lang="en-GB" b="1">
                  <a:solidFill>
                    <a:srgbClr val="FFC000"/>
                  </a:solidFill>
                </a:rPr>
                <a:t>G</a:t>
              </a:r>
              <a:r>
                <a:rPr lang="en-GB" b="1">
                  <a:solidFill>
                    <a:schemeClr val="accent2"/>
                  </a:solidFill>
                </a:rPr>
                <a:t> </a:t>
              </a:r>
              <a:r>
                <a:rPr lang="en-GB"/>
                <a:t>		 </a:t>
              </a:r>
              <a:r>
                <a:rPr lang="en-GB" b="1">
                  <a:solidFill>
                    <a:srgbClr val="FF0000"/>
                  </a:solidFill>
                </a:rPr>
                <a:t>A</a:t>
              </a:r>
              <a:r>
                <a:rPr lang="en-GB" b="1"/>
                <a:t>/</a:t>
              </a:r>
              <a:r>
                <a:rPr lang="en-GB" b="1">
                  <a:solidFill>
                    <a:srgbClr val="92D050"/>
                  </a:solidFill>
                </a:rPr>
                <a:t>G</a:t>
              </a:r>
              <a:r>
                <a:rPr lang="en-GB"/>
                <a:t> </a:t>
              </a:r>
            </a:p>
          </p:txBody>
        </p:sp>
        <p:sp>
          <p:nvSpPr>
            <p:cNvPr id="25" name="Text Box 43">
              <a:extLst>
                <a:ext uri="{FF2B5EF4-FFF2-40B4-BE49-F238E27FC236}">
                  <a16:creationId xmlns:a16="http://schemas.microsoft.com/office/drawing/2014/main" id="{9A998B7B-E5A8-55AE-997F-A032C5182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9184" y="4940707"/>
              <a:ext cx="3352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>
                  <a:solidFill>
                    <a:schemeClr val="accent3">
                      <a:lumMod val="75000"/>
                    </a:schemeClr>
                  </a:solidFill>
                </a:rPr>
                <a:t>A</a:t>
              </a:r>
              <a:r>
                <a:rPr lang="en-GB" b="1"/>
                <a:t>/</a:t>
              </a:r>
              <a:r>
                <a:rPr lang="en-GB" b="1">
                  <a:solidFill>
                    <a:srgbClr val="92D050"/>
                  </a:solidFill>
                </a:rPr>
                <a:t>G  </a:t>
              </a:r>
              <a:r>
                <a:rPr lang="en-GB"/>
                <a:t>		  </a:t>
              </a:r>
              <a:r>
                <a:rPr lang="en-GB" b="1">
                  <a:solidFill>
                    <a:srgbClr val="FF0000"/>
                  </a:solidFill>
                </a:rPr>
                <a:t>A</a:t>
              </a:r>
              <a:r>
                <a:rPr lang="en-GB" b="1"/>
                <a:t>/</a:t>
              </a:r>
              <a:r>
                <a:rPr lang="en-GB" b="1">
                  <a:solidFill>
                    <a:srgbClr val="FFC000"/>
                  </a:solidFill>
                </a:rPr>
                <a:t>G</a:t>
              </a:r>
              <a:endParaRPr lang="en-GB">
                <a:solidFill>
                  <a:srgbClr val="FFC000"/>
                </a:solidFill>
              </a:endParaRPr>
            </a:p>
          </p:txBody>
        </p:sp>
        <p:sp>
          <p:nvSpPr>
            <p:cNvPr id="26" name="Text Box 43">
              <a:extLst>
                <a:ext uri="{FF2B5EF4-FFF2-40B4-BE49-F238E27FC236}">
                  <a16:creationId xmlns:a16="http://schemas.microsoft.com/office/drawing/2014/main" id="{FA4DDDBD-7239-FFE6-B6B5-531073442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3812" y="4925897"/>
              <a:ext cx="3352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>
                  <a:solidFill>
                    <a:schemeClr val="accent3">
                      <a:lumMod val="75000"/>
                    </a:schemeClr>
                  </a:solidFill>
                </a:rPr>
                <a:t>A</a:t>
              </a:r>
              <a:r>
                <a:rPr lang="en-GB" b="1"/>
                <a:t>/</a:t>
              </a:r>
              <a:r>
                <a:rPr lang="en-GB" b="1">
                  <a:solidFill>
                    <a:srgbClr val="92D050"/>
                  </a:solidFill>
                </a:rPr>
                <a:t>G</a:t>
              </a:r>
              <a:r>
                <a:rPr lang="en-GB"/>
                <a:t>		 </a:t>
              </a:r>
              <a:r>
                <a:rPr lang="en-GB" b="1">
                  <a:solidFill>
                    <a:schemeClr val="accent3">
                      <a:lumMod val="75000"/>
                    </a:schemeClr>
                  </a:solidFill>
                </a:rPr>
                <a:t>A</a:t>
              </a:r>
              <a:r>
                <a:rPr lang="en-GB" b="1"/>
                <a:t>/</a:t>
              </a:r>
              <a:r>
                <a:rPr lang="en-GB" b="1">
                  <a:solidFill>
                    <a:srgbClr val="92D050"/>
                  </a:solidFill>
                </a:rPr>
                <a:t>G</a:t>
              </a:r>
              <a:endParaRPr lang="en-GB">
                <a:solidFill>
                  <a:srgbClr val="92D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EA9E42-8840-21AE-57DD-DE027AC8044C}"/>
                </a:ext>
              </a:extLst>
            </p:cNvPr>
            <p:cNvSpPr txBox="1"/>
            <p:nvPr/>
          </p:nvSpPr>
          <p:spPr>
            <a:xfrm>
              <a:off x="3287689" y="5156732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IBS  = 2</a:t>
              </a:r>
            </a:p>
            <a:p>
              <a:r>
                <a:rPr lang="en-GB"/>
                <a:t>IBD = 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5B678B-5014-987F-15E3-33DCCCE11B15}"/>
                </a:ext>
              </a:extLst>
            </p:cNvPr>
            <p:cNvSpPr txBox="1"/>
            <p:nvPr/>
          </p:nvSpPr>
          <p:spPr>
            <a:xfrm>
              <a:off x="7111376" y="5156732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IBS  = 2</a:t>
              </a:r>
            </a:p>
            <a:p>
              <a:r>
                <a:rPr lang="en-GB"/>
                <a:t>IBD = 2</a:t>
              </a:r>
            </a:p>
          </p:txBody>
        </p:sp>
        <p:sp>
          <p:nvSpPr>
            <p:cNvPr id="29" name="Text Box 41">
              <a:extLst>
                <a:ext uri="{FF2B5EF4-FFF2-40B4-BE49-F238E27FC236}">
                  <a16:creationId xmlns:a16="http://schemas.microsoft.com/office/drawing/2014/main" id="{A77B018E-8DBE-CC21-1B23-8EC6F4545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3812" y="2321180"/>
              <a:ext cx="3352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/>
                <a:t> </a:t>
              </a:r>
              <a:r>
                <a:rPr lang="en-GB" b="1">
                  <a:solidFill>
                    <a:schemeClr val="accent3">
                      <a:lumMod val="75000"/>
                    </a:schemeClr>
                  </a:solidFill>
                </a:rPr>
                <a:t>A</a:t>
              </a:r>
              <a:r>
                <a:rPr lang="en-GB" b="1"/>
                <a:t>/</a:t>
              </a:r>
              <a:r>
                <a:rPr lang="en-GB" b="1">
                  <a:solidFill>
                    <a:schemeClr val="accent6">
                      <a:lumMod val="75000"/>
                    </a:schemeClr>
                  </a:solidFill>
                </a:rPr>
                <a:t>G</a:t>
              </a:r>
              <a:r>
                <a:rPr lang="en-GB"/>
                <a:t>		 </a:t>
              </a:r>
              <a:r>
                <a:rPr lang="en-GB" b="1">
                  <a:solidFill>
                    <a:srgbClr val="FF0000"/>
                  </a:solidFill>
                </a:rPr>
                <a:t>A</a:t>
              </a:r>
              <a:r>
                <a:rPr lang="en-GB" b="1"/>
                <a:t>/</a:t>
              </a:r>
              <a:r>
                <a:rPr lang="en-GB" b="1">
                  <a:solidFill>
                    <a:srgbClr val="92D050"/>
                  </a:solidFill>
                </a:rPr>
                <a:t>G</a:t>
              </a:r>
              <a:r>
                <a:rPr lang="en-GB"/>
                <a:t> 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1CE04BB-F889-16C8-14F9-50DA9F233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372" y="2704159"/>
            <a:ext cx="3790183" cy="28117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663510-A8F7-D02E-2734-3C6DED46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07" y="1346598"/>
            <a:ext cx="3442149" cy="11786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7BB0F3-6B2D-17FD-1E33-D88A8D69FA40}"/>
              </a:ext>
            </a:extLst>
          </p:cNvPr>
          <p:cNvSpPr txBox="1"/>
          <p:nvPr/>
        </p:nvSpPr>
        <p:spPr>
          <a:xfrm>
            <a:off x="9056634" y="873982"/>
            <a:ext cx="20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KING-robust kinship</a:t>
            </a:r>
          </a:p>
        </p:txBody>
      </p:sp>
    </p:spTree>
    <p:extLst>
      <p:ext uri="{BB962C8B-B14F-4D97-AF65-F5344CB8AC3E}">
        <p14:creationId xmlns:p14="http://schemas.microsoft.com/office/powerpoint/2010/main" val="631480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34D7-B1F5-C23F-1BE2-CA7C5A7E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66384-2271-82D0-7354-80FDCA3E8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Phasing</a:t>
            </a:r>
          </a:p>
          <a:p>
            <a:pPr lvl="1"/>
            <a:r>
              <a:rPr lang="en-US" dirty="0"/>
              <a:t>Haplotype Inference</a:t>
            </a:r>
          </a:p>
          <a:p>
            <a:pPr lvl="2"/>
            <a:r>
              <a:rPr lang="en-US" dirty="0"/>
              <a:t>BEAGLE</a:t>
            </a:r>
          </a:p>
          <a:p>
            <a:pPr lvl="2"/>
            <a:r>
              <a:rPr lang="en-US" dirty="0"/>
              <a:t>EAGLE</a:t>
            </a:r>
          </a:p>
          <a:p>
            <a:pPr lvl="2"/>
            <a:r>
              <a:rPr lang="en-US" dirty="0" err="1"/>
              <a:t>MaCH</a:t>
            </a:r>
            <a:endParaRPr lang="en-US" dirty="0"/>
          </a:p>
          <a:p>
            <a:pPr lvl="2"/>
            <a:r>
              <a:rPr lang="en-US" dirty="0"/>
              <a:t>SHAPEIT</a:t>
            </a:r>
          </a:p>
          <a:p>
            <a:r>
              <a:rPr lang="en-US" dirty="0"/>
              <a:t>Imputation</a:t>
            </a:r>
          </a:p>
          <a:p>
            <a:pPr lvl="1"/>
            <a:r>
              <a:rPr lang="en-US" dirty="0"/>
              <a:t>Genotype Prediction</a:t>
            </a:r>
          </a:p>
          <a:p>
            <a:pPr lvl="2"/>
            <a:r>
              <a:rPr lang="en-US" dirty="0"/>
              <a:t>BEAGLE</a:t>
            </a:r>
          </a:p>
          <a:p>
            <a:pPr lvl="2"/>
            <a:r>
              <a:rPr lang="en-US" dirty="0"/>
              <a:t>IMPUTE</a:t>
            </a:r>
          </a:p>
          <a:p>
            <a:pPr lvl="2"/>
            <a:r>
              <a:rPr lang="en-US" dirty="0"/>
              <a:t>MINIMAC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2A04A-7876-C5A0-22C2-A9187FAA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771" y="4486209"/>
            <a:ext cx="3847532" cy="14043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934CD60-C200-B839-52FF-28FD9F8AC259}"/>
              </a:ext>
            </a:extLst>
          </p:cNvPr>
          <p:cNvGrpSpPr/>
          <p:nvPr/>
        </p:nvGrpSpPr>
        <p:grpSpPr>
          <a:xfrm>
            <a:off x="5650172" y="2012115"/>
            <a:ext cx="6194947" cy="1902277"/>
            <a:chOff x="4551528" y="1158058"/>
            <a:chExt cx="6802272" cy="2088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E9940A-299D-C32C-17B2-BF82E357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1528" y="1638516"/>
              <a:ext cx="6802272" cy="16083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8D0C5-2C32-31E5-D3E9-E0545062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1528" y="1158058"/>
              <a:ext cx="3377821" cy="835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775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2DFC1-FD5C-C142-4248-7EBF8C74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134" y="216445"/>
            <a:ext cx="7772400" cy="546976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D9E83E-000C-F067-0A82-36560F0D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51412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Imputation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26E8C-BEB9-B6FF-AF07-A09B47840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0" y="3971698"/>
            <a:ext cx="3617794" cy="891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13DE4-C729-5789-9B09-59A21514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40" y="4975010"/>
            <a:ext cx="24384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70ED31-0D5E-8DB4-AC64-42E8914F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40" y="5330610"/>
            <a:ext cx="2489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64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77D9-7A02-3486-D9FC-489D19EC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CEBE-CEC1-1D1E-1B07-D1BF4AE4B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Imputation provides Genotype Probability Scores</a:t>
            </a:r>
          </a:p>
          <a:p>
            <a:pPr lvl="1"/>
            <a:r>
              <a:rPr lang="en-US" dirty="0"/>
              <a:t>A probability for each genotype</a:t>
            </a:r>
          </a:p>
          <a:p>
            <a:pPr marL="457200" lvl="1" indent="0">
              <a:buNone/>
            </a:pPr>
            <a:r>
              <a:rPr lang="en-US" dirty="0"/>
              <a:t>	&gt; AA           Aa         aa</a:t>
            </a:r>
          </a:p>
          <a:p>
            <a:pPr marL="457200" lvl="1" indent="0">
              <a:buNone/>
            </a:pPr>
            <a:r>
              <a:rPr lang="en-US" dirty="0"/>
              <a:t>	&gt; 0.01        0.1        0.89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Converting to “hard call” or best guess data losses associated error</a:t>
            </a:r>
          </a:p>
          <a:p>
            <a:pPr marL="457200" lvl="1" indent="0">
              <a:buNone/>
            </a:pPr>
            <a:r>
              <a:rPr lang="en-US" dirty="0"/>
              <a:t>	&gt; aa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Using dosage is a good alternative as it carries the error with it.</a:t>
            </a:r>
          </a:p>
          <a:p>
            <a:pPr marL="457200" lvl="1" indent="0">
              <a:buNone/>
            </a:pPr>
            <a:r>
              <a:rPr lang="en-US" dirty="0"/>
              <a:t>	&gt; P</a:t>
            </a:r>
            <a:r>
              <a:rPr lang="en-US" baseline="-25000" dirty="0"/>
              <a:t>AA</a:t>
            </a:r>
            <a:r>
              <a:rPr lang="en-US" dirty="0"/>
              <a:t> * 0 + </a:t>
            </a:r>
            <a:r>
              <a:rPr lang="en-US" dirty="0" err="1"/>
              <a:t>P</a:t>
            </a:r>
            <a:r>
              <a:rPr lang="en-US" baseline="-25000" dirty="0" err="1"/>
              <a:t>Aa</a:t>
            </a:r>
            <a:r>
              <a:rPr lang="en-US" dirty="0"/>
              <a:t> * 1 + </a:t>
            </a:r>
            <a:r>
              <a:rPr lang="en-US" dirty="0" err="1"/>
              <a:t>P</a:t>
            </a:r>
            <a:r>
              <a:rPr lang="en-US" baseline="-25000" dirty="0" err="1"/>
              <a:t>aa</a:t>
            </a:r>
            <a:r>
              <a:rPr lang="en-US" dirty="0"/>
              <a:t> * 2 = 1.88</a:t>
            </a:r>
          </a:p>
        </p:txBody>
      </p:sp>
    </p:spTree>
    <p:extLst>
      <p:ext uri="{BB962C8B-B14F-4D97-AF65-F5344CB8AC3E}">
        <p14:creationId xmlns:p14="http://schemas.microsoft.com/office/powerpoint/2010/main" val="3978771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54F7-E0B3-EF45-802F-DC33C8C0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Post imputation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82D5B-240F-7BD5-0CF1-0369A8D47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SNP filtering</a:t>
            </a:r>
          </a:p>
          <a:p>
            <a:pPr lvl="1"/>
            <a:r>
              <a:rPr lang="en-US" dirty="0"/>
              <a:t>Minor allele count (MAC)</a:t>
            </a:r>
          </a:p>
          <a:p>
            <a:pPr lvl="2"/>
            <a:r>
              <a:rPr lang="en-US" dirty="0"/>
              <a:t>MAF minor all frequency</a:t>
            </a:r>
          </a:p>
          <a:p>
            <a:pPr lvl="1"/>
            <a:r>
              <a:rPr lang="en-US" dirty="0"/>
              <a:t>Imputation “information”</a:t>
            </a:r>
          </a:p>
          <a:p>
            <a:pPr lvl="2"/>
            <a:r>
              <a:rPr lang="en-US" dirty="0"/>
              <a:t>A quality that ranges from 0 to 1 </a:t>
            </a:r>
          </a:p>
          <a:p>
            <a:pPr lvl="3"/>
            <a:r>
              <a:rPr lang="en-US" dirty="0"/>
              <a:t>INFO</a:t>
            </a:r>
          </a:p>
          <a:p>
            <a:pPr lvl="3"/>
            <a:r>
              <a:rPr lang="en-US" dirty="0"/>
              <a:t>R</a:t>
            </a:r>
            <a:r>
              <a:rPr lang="en-US" baseline="30000" dirty="0"/>
              <a:t>2</a:t>
            </a:r>
          </a:p>
          <a:p>
            <a:pPr lvl="2"/>
            <a:r>
              <a:rPr lang="en-US" dirty="0"/>
              <a:t>Common filter value is &lt;0.3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1736D-1718-A451-0608-9DCBCE978619}"/>
              </a:ext>
            </a:extLst>
          </p:cNvPr>
          <p:cNvSpPr txBox="1"/>
          <p:nvPr/>
        </p:nvSpPr>
        <p:spPr>
          <a:xfrm>
            <a:off x="6387153" y="3988558"/>
            <a:ext cx="454749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ffectLst/>
                <a:latin typeface="MinionPro"/>
              </a:rPr>
              <a:t>an </a:t>
            </a:r>
            <a:r>
              <a:rPr lang="en-US" sz="1400" b="1" dirty="0">
                <a:effectLst/>
                <a:latin typeface="MinionPro"/>
              </a:rPr>
              <a:t>information measure</a:t>
            </a:r>
            <a:r>
              <a:rPr lang="en-US" sz="1400" dirty="0">
                <a:effectLst/>
                <a:latin typeface="MinionPro"/>
              </a:rPr>
              <a:t> of </a:t>
            </a:r>
            <a:r>
              <a:rPr lang="en-US" sz="1400" dirty="0">
                <a:effectLst/>
                <a:latin typeface="SymbolPS2"/>
              </a:rPr>
              <a:t>a </a:t>
            </a:r>
            <a:r>
              <a:rPr lang="en-US" sz="1400" dirty="0">
                <a:effectLst/>
                <a:latin typeface="MinionPro"/>
              </a:rPr>
              <a:t>on a sample of </a:t>
            </a:r>
            <a:r>
              <a:rPr lang="en-US" sz="1400" i="1" dirty="0">
                <a:effectLst/>
                <a:latin typeface="MinionPro"/>
              </a:rPr>
              <a:t>N </a:t>
            </a:r>
            <a:r>
              <a:rPr lang="en-US" sz="1400" dirty="0">
                <a:effectLst/>
                <a:latin typeface="MinionPro"/>
              </a:rPr>
              <a:t>individuals indicates that the amount of data at the imputed SNP is approximately equivalent to a set of perfectly observed genotype data in a sample size of </a:t>
            </a:r>
            <a:r>
              <a:rPr lang="en-US" sz="1400" dirty="0" err="1">
                <a:effectLst/>
                <a:latin typeface="SymbolPS2"/>
              </a:rPr>
              <a:t>a</a:t>
            </a:r>
            <a:r>
              <a:rPr lang="en-US" sz="1400" i="1" dirty="0" err="1">
                <a:effectLst/>
                <a:latin typeface="MinionPro"/>
              </a:rPr>
              <a:t>N</a:t>
            </a:r>
            <a:r>
              <a:rPr lang="en-US" sz="1400" i="1" dirty="0">
                <a:effectLst/>
                <a:latin typeface="MinionPro"/>
              </a:rPr>
              <a:t> </a:t>
            </a:r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C780D-988D-6949-935C-5856F471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53" y="3096751"/>
            <a:ext cx="3617794" cy="8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0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4BBF-29A6-2C79-E250-CC07FFC0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F397-BA2D-DC32-B5F4-821728D9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learn about GWAS in this short course?</a:t>
            </a:r>
          </a:p>
          <a:p>
            <a:r>
              <a:rPr lang="en-US" dirty="0"/>
              <a:t>Heritability</a:t>
            </a:r>
          </a:p>
          <a:p>
            <a:r>
              <a:rPr lang="en-US" dirty="0"/>
              <a:t>Historical context</a:t>
            </a:r>
          </a:p>
          <a:p>
            <a:r>
              <a:rPr lang="en-US" dirty="0"/>
              <a:t>How to conduct a GWAS</a:t>
            </a:r>
          </a:p>
          <a:p>
            <a:pPr lvl="1"/>
            <a:r>
              <a:rPr lang="en-US" dirty="0"/>
              <a:t>Traits to study</a:t>
            </a:r>
          </a:p>
          <a:p>
            <a:pPr lvl="1"/>
            <a:r>
              <a:rPr lang="en-US" dirty="0"/>
              <a:t>Heritability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Quality control (QC) procedures</a:t>
            </a:r>
          </a:p>
          <a:p>
            <a:pPr lvl="1"/>
            <a:r>
              <a:rPr lang="en-US" dirty="0"/>
              <a:t>GWAS software</a:t>
            </a:r>
          </a:p>
          <a:p>
            <a:pPr lvl="1"/>
            <a:r>
              <a:rPr lang="en-US" dirty="0"/>
              <a:t>Interpretation</a:t>
            </a:r>
          </a:p>
          <a:p>
            <a:pPr lvl="1"/>
            <a:r>
              <a:rPr lang="en-US" dirty="0"/>
              <a:t>Downstream analyses or Post-GWAS (Era 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1FAB-CA62-775C-B5AF-C5BCB810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Association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A04B-A240-D268-91FA-C1AAF83C1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8642" cy="402201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Statistical Testing</a:t>
            </a:r>
          </a:p>
          <a:p>
            <a:r>
              <a:rPr lang="en-US" dirty="0"/>
              <a:t>Linear or logistic regression</a:t>
            </a:r>
          </a:p>
          <a:p>
            <a:r>
              <a:rPr lang="en-US" dirty="0"/>
              <a:t>Assuming an additive genetic model</a:t>
            </a:r>
          </a:p>
          <a:p>
            <a:r>
              <a:rPr lang="en-US" dirty="0"/>
              <a:t>Repeated for every genetic variant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48782-06DC-9824-9B41-260D9754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49" y="1514286"/>
            <a:ext cx="6713561" cy="410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79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1FAB-CA62-775C-B5AF-C5BCB810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Association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A04B-A240-D268-91FA-C1AAF83C1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815"/>
            <a:ext cx="9615985" cy="402201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Continuous trait regression framework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>
                <a:extLst>
                  <a:ext uri="{FF2B5EF4-FFF2-40B4-BE49-F238E27FC236}">
                    <a16:creationId xmlns:a16="http://schemas.microsoft.com/office/drawing/2014/main" id="{47694CE3-4524-A409-0D9F-5895012A09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1102" y="2327931"/>
                <a:ext cx="6022698" cy="2677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GB" altLang="en-US" dirty="0">
                  <a:latin typeface="+mn-lt"/>
                </a:endParaRPr>
              </a:p>
              <a:p>
                <a:pPr eaLnBrk="1" hangingPunct="1"/>
                <a:r>
                  <a:rPr lang="en-GB" altLang="en-US" dirty="0">
                    <a:latin typeface="+mn-lt"/>
                  </a:rPr>
                  <a:t>	</a:t>
                </a:r>
                <a:r>
                  <a:rPr lang="en-GB" altLang="en-US" i="1" dirty="0">
                    <a:latin typeface="+mn-lt"/>
                  </a:rPr>
                  <a:t>Y</a:t>
                </a:r>
                <a:r>
                  <a:rPr lang="en-GB" altLang="en-US" dirty="0">
                    <a:latin typeface="+mn-lt"/>
                  </a:rPr>
                  <a:t>   = 	trait value for individuals</a:t>
                </a:r>
              </a:p>
              <a:p>
                <a:pPr eaLnBrk="1" hangingPunct="1"/>
                <a:r>
                  <a:rPr lang="en-GB" alt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altLang="en-US" dirty="0">
                    <a:latin typeface="+mn-lt"/>
                  </a:rPr>
                  <a:t>  = 	matrix of covariates</a:t>
                </a:r>
              </a:p>
              <a:p>
                <a:pPr eaLnBrk="1" hangingPunct="1"/>
                <a:r>
                  <a:rPr lang="en-GB" alt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GB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altLang="en-US" dirty="0">
                    <a:latin typeface="+mn-lt"/>
                  </a:rPr>
                  <a:t>   = 	covariates effects</a:t>
                </a:r>
              </a:p>
              <a:p>
                <a:pPr eaLnBrk="1" hangingPunct="1"/>
                <a:r>
                  <a:rPr lang="en-GB" altLang="en-US" dirty="0">
                    <a:latin typeface="+mn-lt"/>
                  </a:rPr>
                  <a:t>	</a:t>
                </a:r>
                <a:r>
                  <a:rPr lang="en-GB" altLang="en-US" i="1" dirty="0" err="1">
                    <a:latin typeface="+mn-lt"/>
                  </a:rPr>
                  <a:t>X</a:t>
                </a:r>
                <a:r>
                  <a:rPr lang="en-GB" altLang="en-US" baseline="-25000" dirty="0" err="1">
                    <a:latin typeface="+mn-lt"/>
                  </a:rPr>
                  <a:t>s</a:t>
                </a:r>
                <a:r>
                  <a:rPr lang="en-GB" altLang="en-US" baseline="-25000" dirty="0">
                    <a:latin typeface="+mn-lt"/>
                  </a:rPr>
                  <a:t>   </a:t>
                </a:r>
                <a:r>
                  <a:rPr lang="en-GB" altLang="en-US" dirty="0">
                    <a:latin typeface="+mn-lt"/>
                  </a:rPr>
                  <a:t>=	vector of genotypes</a:t>
                </a:r>
              </a:p>
              <a:p>
                <a:pPr eaLnBrk="1" hangingPunct="1"/>
                <a:r>
                  <a:rPr lang="en-GB" altLang="en-US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GB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altLang="en-US" dirty="0">
                    <a:latin typeface="+mn-lt"/>
                  </a:rPr>
                  <a:t>   =	the fixed effect for genotype </a:t>
                </a:r>
                <a:r>
                  <a:rPr lang="en-GB" altLang="en-US" i="1" dirty="0">
                    <a:latin typeface="+mn-lt"/>
                  </a:rPr>
                  <a:t>s</a:t>
                </a:r>
              </a:p>
              <a:p>
                <a:pPr eaLnBrk="1" hangingPunct="1"/>
                <a:endParaRPr lang="en-GB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 Box 4">
                <a:extLst>
                  <a:ext uri="{FF2B5EF4-FFF2-40B4-BE49-F238E27FC236}">
                    <a16:creationId xmlns:a16="http://schemas.microsoft.com/office/drawing/2014/main" id="{47694CE3-4524-A409-0D9F-5895012A0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1102" y="2327931"/>
                <a:ext cx="6022698" cy="26776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EEDEA6-1681-011B-4A66-523147493474}"/>
                  </a:ext>
                </a:extLst>
              </p:cNvPr>
              <p:cNvSpPr txBox="1"/>
              <p:nvPr/>
            </p:nvSpPr>
            <p:spPr>
              <a:xfrm>
                <a:off x="1139253" y="4631711"/>
                <a:ext cx="4506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altLang="en-US" sz="2400" dirty="0">
                    <a:cs typeface="Times New Roman" panose="02020603050405020304" pitchFamily="18" charset="0"/>
                  </a:rPr>
                  <a:t>Association test is whether </a:t>
                </a:r>
                <a14:m>
                  <m:oMath xmlns:m="http://schemas.openxmlformats.org/officeDocument/2006/math">
                    <m:r>
                      <a:rPr lang="en-GB" altLang="en-US" sz="240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altLang="en-US" sz="2400">
                        <a:latin typeface="Cambria Math" panose="02040503050406030204" pitchFamily="18" charset="0"/>
                      </a:rPr>
                      <m:t> ≠0</m:t>
                    </m:r>
                  </m:oMath>
                </a14:m>
                <a:r>
                  <a:rPr lang="en-GB" altLang="en-US" sz="2400" dirty="0"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EEDEA6-1681-011B-4A66-52314749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3" y="4631711"/>
                <a:ext cx="4506939" cy="461665"/>
              </a:xfrm>
              <a:prstGeom prst="rect">
                <a:avLst/>
              </a:prstGeom>
              <a:blipFill>
                <a:blip r:embed="rId3"/>
                <a:stretch>
                  <a:fillRect l="-1966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44C8E2-BAE0-A33E-53B7-FAAA1D499779}"/>
                  </a:ext>
                </a:extLst>
              </p:cNvPr>
              <p:cNvSpPr txBox="1"/>
              <p:nvPr/>
            </p:nvSpPr>
            <p:spPr>
              <a:xfrm>
                <a:off x="1161689" y="3312816"/>
                <a:ext cx="38459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i="1" dirty="0">
                    <a:latin typeface="+mj-lt"/>
                  </a:rPr>
                  <a:t>Y</a:t>
                </a:r>
                <a:r>
                  <a:rPr lang="en-US" sz="4000" b="1" dirty="0">
                    <a:latin typeface="+mj-lt"/>
                  </a:rPr>
                  <a:t> = ⍺</a:t>
                </a:r>
                <a:r>
                  <a:rPr lang="en-US" sz="4000" b="1" i="1" dirty="0">
                    <a:latin typeface="+mj-lt"/>
                  </a:rPr>
                  <a:t>W</a:t>
                </a:r>
                <a:r>
                  <a:rPr lang="en-US" sz="4000" b="1" dirty="0">
                    <a:latin typeface="+mj-lt"/>
                  </a:rPr>
                  <a:t> + </a:t>
                </a:r>
                <a14:m>
                  <m:oMath xmlns:m="http://schemas.openxmlformats.org/officeDocument/2006/math">
                    <m:r>
                      <a:rPr lang="en-GB" altLang="en-US" sz="40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GB" altLang="en-US" sz="4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b="1" i="1" dirty="0">
                    <a:latin typeface="+mj-lt"/>
                  </a:rPr>
                  <a:t>X</a:t>
                </a:r>
                <a:r>
                  <a:rPr lang="en-US" sz="4000" b="1" baseline="-25000" dirty="0">
                    <a:latin typeface="+mj-lt"/>
                  </a:rPr>
                  <a:t>s</a:t>
                </a:r>
                <a:r>
                  <a:rPr lang="en-US" sz="4000" b="1" dirty="0">
                    <a:latin typeface="+mj-lt"/>
                  </a:rPr>
                  <a:t> + </a:t>
                </a:r>
                <a:r>
                  <a:rPr lang="en-US" sz="4000" b="1" dirty="0" err="1">
                    <a:latin typeface="+mj-lt"/>
                  </a:rPr>
                  <a:t>ε</a:t>
                </a:r>
                <a:r>
                  <a:rPr lang="en-US" sz="4000" b="1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44C8E2-BAE0-A33E-53B7-FAAA1D49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89" y="3312816"/>
                <a:ext cx="3845925" cy="707886"/>
              </a:xfrm>
              <a:prstGeom prst="rect">
                <a:avLst/>
              </a:prstGeom>
              <a:blipFill>
                <a:blip r:embed="rId4"/>
                <a:stretch>
                  <a:fillRect l="-5592" t="-14035" r="-1645" b="-35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242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1FAB-CA62-775C-B5AF-C5BCB810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Association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A04B-A240-D268-91FA-C1AAF83C1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218"/>
            <a:ext cx="2846697" cy="1325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Additive genetic model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9569C-146A-943D-FE6C-D1879B45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13" y="1621480"/>
            <a:ext cx="7600119" cy="36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4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1FAB-CA62-775C-B5AF-C5BCB810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Association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A04B-A240-D268-91FA-C1AAF83C1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Careful consideration must be given to</a:t>
            </a:r>
          </a:p>
          <a:p>
            <a:r>
              <a:rPr lang="en-US" dirty="0"/>
              <a:t>Population Structure*</a:t>
            </a:r>
          </a:p>
          <a:p>
            <a:r>
              <a:rPr lang="en-US" dirty="0"/>
              <a:t>Kinship / Relatedness*</a:t>
            </a:r>
          </a:p>
          <a:p>
            <a:pPr lvl="1"/>
            <a:r>
              <a:rPr lang="en-US" dirty="0"/>
              <a:t>random effect term</a:t>
            </a:r>
          </a:p>
          <a:p>
            <a:r>
              <a:rPr lang="en-US" dirty="0"/>
              <a:t>Covariable choice</a:t>
            </a:r>
          </a:p>
          <a:p>
            <a:pPr lvl="1"/>
            <a:r>
              <a:rPr lang="en-US" dirty="0"/>
              <a:t>Sex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Batch</a:t>
            </a:r>
          </a:p>
          <a:p>
            <a:pPr lvl="2"/>
            <a:r>
              <a:rPr lang="en-US" dirty="0"/>
              <a:t>Array</a:t>
            </a:r>
          </a:p>
          <a:p>
            <a:pPr lvl="2"/>
            <a:r>
              <a:rPr lang="en-US" dirty="0"/>
              <a:t>Recruitment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62AB4-89F3-423C-1EC5-A21FC636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02" y="681037"/>
            <a:ext cx="4263787" cy="3538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4BA18-64DD-BEFF-F946-6FA9C7B8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204" y="4344624"/>
            <a:ext cx="4604982" cy="11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0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1FAB-CA62-775C-B5AF-C5BCB810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Association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D6170E-4267-6328-7BC0-2DE7CE0F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Multiple test correction for type I error</a:t>
            </a:r>
          </a:p>
          <a:p>
            <a:pPr lvl="1"/>
            <a:r>
              <a:rPr lang="en-US" dirty="0"/>
              <a:t>Given the estimation of 1million independent common variants</a:t>
            </a:r>
          </a:p>
          <a:p>
            <a:pPr lvl="2"/>
            <a:r>
              <a:rPr lang="en-US" dirty="0"/>
              <a:t>Estimated from HapMap data </a:t>
            </a:r>
          </a:p>
          <a:p>
            <a:pPr lvl="2"/>
            <a:r>
              <a:rPr lang="en-US" dirty="0"/>
              <a:t>Bonferroni threshold for an association is commonly set to </a:t>
            </a:r>
          </a:p>
          <a:p>
            <a:pPr lvl="3"/>
            <a:r>
              <a:rPr lang="en-US" dirty="0"/>
              <a:t>0.05/ 1,000,000 = 5 x 10</a:t>
            </a:r>
            <a:r>
              <a:rPr lang="en-US" baseline="30000" dirty="0"/>
              <a:t>-8</a:t>
            </a:r>
          </a:p>
          <a:p>
            <a:pPr lvl="1"/>
            <a:r>
              <a:rPr lang="en-US" dirty="0"/>
              <a:t>BF estimation is dependent upon N</a:t>
            </a:r>
            <a:r>
              <a:rPr lang="en-US" baseline="-25000" dirty="0"/>
              <a:t>e</a:t>
            </a:r>
            <a:r>
              <a:rPr lang="en-US" dirty="0"/>
              <a:t>, diversity, and population LD</a:t>
            </a:r>
          </a:p>
          <a:p>
            <a:pPr lvl="2"/>
            <a:r>
              <a:rPr lang="en-US" dirty="0"/>
              <a:t>UGR recently estimated a BF of 5 x 10</a:t>
            </a:r>
            <a:r>
              <a:rPr lang="en-US" baseline="30000" dirty="0"/>
              <a:t>-9</a:t>
            </a:r>
          </a:p>
          <a:p>
            <a:pPr lvl="2"/>
            <a:r>
              <a:rPr lang="en-US" dirty="0"/>
              <a:t>A variety of methods were used to estimate M</a:t>
            </a:r>
            <a:r>
              <a:rPr lang="en-US" baseline="-25000" dirty="0"/>
              <a:t>e</a:t>
            </a:r>
            <a:r>
              <a:rPr lang="en-US" dirty="0"/>
              <a:t> of the effective number of markers.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7DC74-3DFF-9CCC-853B-03DC5B60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414" y="4768291"/>
            <a:ext cx="3472218" cy="12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65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1FAB-CA62-775C-B5AF-C5BCB810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Association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4260D-02A8-556D-95A1-73DE18AA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994" y="2349443"/>
            <a:ext cx="7772400" cy="3107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F582A-1255-64B5-2F8E-ED9863D1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73" y="180630"/>
            <a:ext cx="3447316" cy="1357522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ED28CF7-5FFE-FF89-27B1-9E5D93188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8893" cy="2077635"/>
          </a:xfrm>
        </p:spPr>
        <p:txBody>
          <a:bodyPr/>
          <a:lstStyle/>
          <a:p>
            <a:r>
              <a:rPr lang="en-US" b="1" dirty="0"/>
              <a:t>Software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9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0E80-2D15-D891-5656-94B1B04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Post GWAS - QQ Plots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DD5AFE2E-1667-1766-7A3E-6B4E63B11B1A}"/>
              </a:ext>
            </a:extLst>
          </p:cNvPr>
          <p:cNvGrpSpPr>
            <a:grpSpLocks/>
          </p:cNvGrpSpPr>
          <p:nvPr/>
        </p:nvGrpSpPr>
        <p:grpSpPr bwMode="auto">
          <a:xfrm>
            <a:off x="2256849" y="1748142"/>
            <a:ext cx="4620820" cy="4138570"/>
            <a:chOff x="0" y="768"/>
            <a:chExt cx="3600" cy="35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160573-B787-5DE3-83DF-F81918FA1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29999" t="40625" r="23750" b="30469"/>
            <a:stretch>
              <a:fillRect/>
            </a:stretch>
          </p:blipFill>
          <p:spPr bwMode="auto">
            <a:xfrm>
              <a:off x="0" y="768"/>
              <a:ext cx="3552" cy="1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DD4798-B08A-FB35-120D-D4D2ECEF0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38126" t="39063" r="14999" b="31250"/>
            <a:stretch>
              <a:fillRect/>
            </a:stretch>
          </p:blipFill>
          <p:spPr bwMode="auto">
            <a:xfrm>
              <a:off x="0" y="2496"/>
              <a:ext cx="3600" cy="1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F004B68-91F1-3891-4D6D-269CC992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603" y="2478484"/>
            <a:ext cx="462082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AutoNum type="alphaLcParenR"/>
            </a:pPr>
            <a:r>
              <a:rPr lang="en-GB" sz="2400" dirty="0"/>
              <a:t>No association</a:t>
            </a:r>
          </a:p>
          <a:p>
            <a:pPr marL="457200" indent="-457200">
              <a:spcBef>
                <a:spcPct val="50000"/>
              </a:spcBef>
              <a:buFont typeface="Arial" pitchFamily="34" charset="0"/>
              <a:buAutoNum type="alphaLcParenR"/>
            </a:pPr>
            <a:r>
              <a:rPr lang="en-GB" sz="2400" dirty="0"/>
              <a:t>Population structure</a:t>
            </a:r>
          </a:p>
          <a:p>
            <a:pPr marL="457200" indent="-457200">
              <a:spcBef>
                <a:spcPct val="50000"/>
              </a:spcBef>
              <a:buFont typeface="Arial" pitchFamily="34" charset="0"/>
              <a:buAutoNum type="alphaLcParenR"/>
            </a:pPr>
            <a:r>
              <a:rPr lang="en-GB" sz="2400" dirty="0"/>
              <a:t>Population substructure + association</a:t>
            </a:r>
          </a:p>
          <a:p>
            <a:pPr marL="457200" indent="-457200">
              <a:spcBef>
                <a:spcPct val="50000"/>
              </a:spcBef>
              <a:buFont typeface="Arial" pitchFamily="34" charset="0"/>
              <a:buAutoNum type="alphaLcParenR"/>
            </a:pPr>
            <a:r>
              <a:rPr lang="en-GB" sz="2400" dirty="0"/>
              <a:t>True disease associations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74344-1E62-2A57-3475-381B7186F3B7}"/>
              </a:ext>
            </a:extLst>
          </p:cNvPr>
          <p:cNvSpPr txBox="1"/>
          <p:nvPr/>
        </p:nvSpPr>
        <p:spPr>
          <a:xfrm>
            <a:off x="215263" y="2557552"/>
            <a:ext cx="2041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Visualisation of  minor deviations from the null distribution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F3B7316-F224-1E7E-E584-DC682E582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603" y="5377572"/>
            <a:ext cx="28305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>
                <a:latin typeface="Arial" charset="0"/>
              </a:rPr>
              <a:t>McCarthy</a:t>
            </a:r>
            <a:r>
              <a:rPr lang="en-GB" sz="1200" i="1">
                <a:latin typeface="Arial" charset="0"/>
              </a:rPr>
              <a:t> et al. </a:t>
            </a:r>
            <a:r>
              <a:rPr lang="en-GB" sz="1200">
                <a:latin typeface="Arial" charset="0"/>
              </a:rPr>
              <a:t>(2008) </a:t>
            </a:r>
            <a:r>
              <a:rPr lang="en-GB" sz="1200" i="1">
                <a:latin typeface="Arial" charset="0"/>
              </a:rPr>
              <a:t>Nature Genetics</a:t>
            </a:r>
          </a:p>
        </p:txBody>
      </p:sp>
    </p:spTree>
    <p:extLst>
      <p:ext uri="{BB962C8B-B14F-4D97-AF65-F5344CB8AC3E}">
        <p14:creationId xmlns:p14="http://schemas.microsoft.com/office/powerpoint/2010/main" val="574944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250C6-E262-B33B-858D-C1C45ED5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7845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BMI GWAS</a:t>
            </a:r>
          </a:p>
          <a:p>
            <a:r>
              <a:rPr lang="en-US" dirty="0"/>
              <a:t>Power and polygenicity can also lead to inflation</a:t>
            </a:r>
          </a:p>
          <a:p>
            <a:r>
              <a:rPr lang="en-US" dirty="0"/>
              <a:t>LDSC can help clarify observation </a:t>
            </a: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1E0B0-D852-D0BF-7205-7EEA03EE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83" y="2205976"/>
            <a:ext cx="6201770" cy="35680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BB39D4-5CA9-7E9E-75A2-151E5811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Post GWAS - QQ Plots</a:t>
            </a:r>
          </a:p>
        </p:txBody>
      </p:sp>
    </p:spTree>
    <p:extLst>
      <p:ext uri="{BB962C8B-B14F-4D97-AF65-F5344CB8AC3E}">
        <p14:creationId xmlns:p14="http://schemas.microsoft.com/office/powerpoint/2010/main" val="2983819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DD9D-0398-9F62-37BF-F5EB31F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350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Post GWAS – independent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5AC96-3793-FEA3-7075-517531AF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mapping</a:t>
            </a:r>
          </a:p>
          <a:p>
            <a:pPr lvl="1"/>
            <a:r>
              <a:rPr lang="en-US" dirty="0"/>
              <a:t>LD clumping</a:t>
            </a:r>
          </a:p>
          <a:p>
            <a:pPr lvl="1"/>
            <a:r>
              <a:rPr lang="en-US" dirty="0"/>
              <a:t>Conditional association analysis</a:t>
            </a:r>
          </a:p>
          <a:p>
            <a:pPr lvl="2"/>
            <a:r>
              <a:rPr lang="en-US" dirty="0"/>
              <a:t>GCTA-COJO</a:t>
            </a:r>
          </a:p>
          <a:p>
            <a:pPr lvl="1"/>
            <a:r>
              <a:rPr lang="en-US" dirty="0"/>
              <a:t>Bayesian methods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23F54-38B3-5696-921E-410D553B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17586"/>
            <a:ext cx="7772400" cy="1952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B7D61-A4C3-7B6E-13A2-590E73D0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926" y="1183193"/>
            <a:ext cx="4242274" cy="24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39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6B52-06A8-4F09-5A9C-26340223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Post GWAS -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92B23-BDCD-A248-E75A-C899BF51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Annotation of variants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B81A0-CC4B-27E1-574F-EF5834156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93" y="2289872"/>
            <a:ext cx="7772400" cy="17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1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F53C-793C-A578-2153-31FBBE73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Why should I care about GWAS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F7D5-DA67-5024-8F6B-D1F14C73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2728" cy="856615"/>
          </a:xfrm>
        </p:spPr>
        <p:txBody>
          <a:bodyPr/>
          <a:lstStyle/>
          <a:p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Mendelian randomization</a:t>
            </a:r>
          </a:p>
          <a:p>
            <a:pPr marL="457200" lvl="1" indent="0">
              <a:buNone/>
            </a:pPr>
            <a:r>
              <a:rPr lang="en-GB" sz="1400" b="0" i="0" u="none" strike="noStrike" dirty="0">
                <a:effectLst/>
                <a:latin typeface="Arial" panose="020B0604020202020204" pitchFamily="34" charset="0"/>
              </a:rPr>
              <a:t>Directed acyclic graphs (DAGs)​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CFAAC-7248-E7F0-1D4E-7CF627634430}"/>
              </a:ext>
            </a:extLst>
          </p:cNvPr>
          <p:cNvSpPr txBox="1"/>
          <p:nvPr/>
        </p:nvSpPr>
        <p:spPr>
          <a:xfrm>
            <a:off x="5132832" y="3901438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4D6CC-6523-4267-FBBB-59955AF52FA3}"/>
              </a:ext>
            </a:extLst>
          </p:cNvPr>
          <p:cNvSpPr txBox="1"/>
          <p:nvPr/>
        </p:nvSpPr>
        <p:spPr>
          <a:xfrm>
            <a:off x="6894576" y="3901439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802F8-5346-A5C1-BA84-953935453E0B}"/>
              </a:ext>
            </a:extLst>
          </p:cNvPr>
          <p:cNvSpPr txBox="1"/>
          <p:nvPr/>
        </p:nvSpPr>
        <p:spPr>
          <a:xfrm>
            <a:off x="9253728" y="3901438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122F8-8549-1BD1-6D01-C06C870BEA97}"/>
              </a:ext>
            </a:extLst>
          </p:cNvPr>
          <p:cNvSpPr txBox="1"/>
          <p:nvPr/>
        </p:nvSpPr>
        <p:spPr>
          <a:xfrm>
            <a:off x="8004048" y="2330611"/>
            <a:ext cx="587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AECE2C-F42C-1031-DFB4-95BDDBB06EBE}"/>
              </a:ext>
            </a:extLst>
          </p:cNvPr>
          <p:cNvCxnSpPr>
            <a:stCxn id="7" idx="2"/>
            <a:endCxn id="5" idx="0"/>
          </p:cNvCxnSpPr>
          <p:nvPr/>
        </p:nvCxnSpPr>
        <p:spPr>
          <a:xfrm flipH="1">
            <a:off x="7156828" y="3161608"/>
            <a:ext cx="1140730" cy="7398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A861AA-CA43-D53C-A20A-C89CF84CA3FC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8297558" y="3161608"/>
            <a:ext cx="1208804" cy="7398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E54830-9E0C-F895-D859-64D597F4D88C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419079" y="4316937"/>
            <a:ext cx="183464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E13FFE-FE8B-40F9-C43A-1DA051DCB69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612450" y="4316937"/>
            <a:ext cx="128212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9E1A8C-17F8-E26D-3B77-3638EF14B8A4}"/>
              </a:ext>
            </a:extLst>
          </p:cNvPr>
          <p:cNvSpPr txBox="1"/>
          <p:nvPr/>
        </p:nvSpPr>
        <p:spPr>
          <a:xfrm rot="20021523">
            <a:off x="2819968" y="3286381"/>
            <a:ext cx="316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need instrumental variables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D393CA-015B-AA75-CCA3-184B6D4E9E6A}"/>
              </a:ext>
            </a:extLst>
          </p:cNvPr>
          <p:cNvCxnSpPr>
            <a:stCxn id="16" idx="2"/>
            <a:endCxn id="4" idx="1"/>
          </p:cNvCxnSpPr>
          <p:nvPr/>
        </p:nvCxnSpPr>
        <p:spPr>
          <a:xfrm>
            <a:off x="4483270" y="3636586"/>
            <a:ext cx="649562" cy="680351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78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55B24-FD0E-A7C6-1AA3-C8373D4AA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838200" y="1638654"/>
            <a:ext cx="4669829" cy="396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069E0-348F-565E-B0F4-60FAFB595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933345" y="1638654"/>
            <a:ext cx="4669829" cy="39660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9A9C42-A28C-1AB6-E4BA-7A0BF95D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Post GWAS - function</a:t>
            </a:r>
          </a:p>
        </p:txBody>
      </p:sp>
    </p:spTree>
    <p:extLst>
      <p:ext uri="{BB962C8B-B14F-4D97-AF65-F5344CB8AC3E}">
        <p14:creationId xmlns:p14="http://schemas.microsoft.com/office/powerpoint/2010/main" val="937111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C3D2-2FC6-ED7A-D8E9-3690BF07A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Pathways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1D8CEE-5A93-1933-CF9F-03FAC779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Post GWAS -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DF9F5-EC19-F2FD-8368-D460B6E7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59" y="2661656"/>
            <a:ext cx="5173638" cy="153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41D07-F41B-FA5B-7DE1-4AD82F14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59" y="4365743"/>
            <a:ext cx="8591209" cy="13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437645-731C-C3EB-A034-0BC1C291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Post GWAS – REPLICATION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86E06-70A9-CECD-819B-C3676F68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394" y="1378424"/>
            <a:ext cx="4892456" cy="46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7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BF7E-B498-B5FD-75B6-CFCDEF72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Frequency and effect </a:t>
            </a:r>
            <a:r>
              <a:rPr lang="en-US" sz="3200" b="1" dirty="0">
                <a:solidFill>
                  <a:srgbClr val="C00000"/>
                </a:solidFill>
              </a:rPr>
              <a:t>– mutation, drift,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12ACB-3D79-CFE4-8C19-E8B0295F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03" y="1581506"/>
            <a:ext cx="6852440" cy="4173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CCCE2-2A20-9114-8959-4B8A8AC3B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21" y="4713156"/>
            <a:ext cx="4061284" cy="1041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04132-D808-7856-C113-5D699000C032}"/>
              </a:ext>
            </a:extLst>
          </p:cNvPr>
          <p:cNvSpPr txBox="1"/>
          <p:nvPr/>
        </p:nvSpPr>
        <p:spPr>
          <a:xfrm>
            <a:off x="7957457" y="1970315"/>
            <a:ext cx="336368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cs typeface="Calibri"/>
              </a:rPr>
              <a:t>The power of a GWAS to identify an association depends on the fraction of the trait variation explained by the SNP.</a:t>
            </a:r>
          </a:p>
          <a:p>
            <a:pPr algn="ctr"/>
            <a:endParaRPr lang="en-US" dirty="0">
              <a:solidFill>
                <a:srgbClr val="0070C0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cs typeface="Calibri"/>
              </a:rPr>
              <a:t>This increases in proportion to the square of the effect size and the heterozygosity.</a:t>
            </a:r>
          </a:p>
        </p:txBody>
      </p:sp>
    </p:spTree>
    <p:extLst>
      <p:ext uri="{BB962C8B-B14F-4D97-AF65-F5344CB8AC3E}">
        <p14:creationId xmlns:p14="http://schemas.microsoft.com/office/powerpoint/2010/main" val="1512776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4814-6B2B-70F0-ED10-DDAF0CCB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67857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Benefits &amp; 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AA4AE-CD38-03D1-4492-8A0017D6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383" y="365125"/>
            <a:ext cx="7025844" cy="5489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D16FE-46E6-6A13-53A4-85C9023C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3" y="3655965"/>
            <a:ext cx="4061284" cy="1041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122FBE-2E05-6F9C-C640-5FE28749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73" y="4755709"/>
            <a:ext cx="279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30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146F9-8968-760F-3E04-EB5758C9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Summary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59547B-C11E-740C-EC39-4BA2A13EA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should now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Know what a GWAS is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Have some historical context behind GWAS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Have a general idea of what it takes to run a GWAS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Know of a few references to follow up for more information on how to conduct a complete GWAS.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330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113C7-1619-69DD-4274-C07CDD98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Acknowledgements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95AA-C963-BC38-0D86-D18831A7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/>
            <a:r>
              <a:rPr lang="en-GB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Mendelian randomization short course leads &amp; tutors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3200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 rtl="0" fontAlgn="base"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81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04EF-7C3E-CC13-C4FE-2E6683AE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Heritability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16CB-58C6-FD1F-7C77-CA88A6651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24584"/>
            <a:ext cx="5691554" cy="3817441"/>
          </a:xfrm>
        </p:spPr>
        <p:txBody>
          <a:bodyPr>
            <a:normAutofit/>
          </a:bodyPr>
          <a:lstStyle/>
          <a:p>
            <a:r>
              <a:rPr lang="en-US" dirty="0"/>
              <a:t>Heritability</a:t>
            </a:r>
          </a:p>
          <a:p>
            <a:pPr lvl="1"/>
            <a:r>
              <a:rPr lang="en-US" dirty="0"/>
              <a:t>Proportion of phenotypic variance explained by genetic factors.</a:t>
            </a:r>
          </a:p>
          <a:p>
            <a:pPr lvl="1"/>
            <a:r>
              <a:rPr lang="en-US" dirty="0"/>
              <a:t>Broad sense heritability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That explained by additive, dominant, and epistatic effects</a:t>
            </a:r>
          </a:p>
          <a:p>
            <a:pPr lvl="1"/>
            <a:r>
              <a:rPr lang="en-US" dirty="0"/>
              <a:t>Narrow sense heritability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That explained by additive genetic effects</a:t>
            </a:r>
          </a:p>
          <a:p>
            <a:pPr lvl="2"/>
            <a:r>
              <a:rPr lang="en-US" dirty="0"/>
              <a:t>“SNP based heritability”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D239-6CA4-6291-ECA4-60901073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224" y="607342"/>
            <a:ext cx="3568700" cy="17526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49D23B-BDF3-A9F0-70F1-C8EFAB5F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23" y="2573041"/>
            <a:ext cx="5042503" cy="289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3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04EF-7C3E-CC13-C4FE-2E6683AE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Heritability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16CB-58C6-FD1F-7C77-CA88A6651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56596"/>
            <a:ext cx="10312020" cy="3585429"/>
          </a:xfrm>
        </p:spPr>
        <p:txBody>
          <a:bodyPr>
            <a:normAutofit/>
          </a:bodyPr>
          <a:lstStyle/>
          <a:p>
            <a:r>
              <a:rPr lang="en-US" dirty="0"/>
              <a:t>Heritability</a:t>
            </a:r>
          </a:p>
          <a:p>
            <a:pPr lvl="1"/>
            <a:r>
              <a:rPr lang="en-US" dirty="0"/>
              <a:t>Why do we care?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Aids in ascertaining genetic architecture of traits.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Help us predict the power of a GWAS.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Provides an upper limit on genetic prediction of phenotypes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Facilitate genomic selection in breeding programs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Helps understand evolutionary forces underlying natural selection.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Aids in determining how a population will respond to selection.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D239-6CA4-6291-ECA4-60901073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224" y="607342"/>
            <a:ext cx="3568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04EF-7C3E-CC13-C4FE-2E6683AE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16CB-58C6-FD1F-7C77-CA88A6651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Linkage analyses</a:t>
            </a:r>
          </a:p>
          <a:p>
            <a:r>
              <a:rPr lang="en-US" dirty="0"/>
              <a:t>Candidate gene studies</a:t>
            </a:r>
          </a:p>
          <a:p>
            <a:pPr lvl="1"/>
            <a:r>
              <a:rPr lang="en-US" dirty="0"/>
              <a:t>Supervised selection b/c of </a:t>
            </a:r>
          </a:p>
          <a:p>
            <a:pPr lvl="2"/>
            <a:r>
              <a:rPr lang="en-US" dirty="0"/>
              <a:t>a priori hypothesis</a:t>
            </a:r>
          </a:p>
          <a:p>
            <a:pPr lvl="2"/>
            <a:r>
              <a:rPr lang="en-US" dirty="0"/>
              <a:t>function</a:t>
            </a:r>
          </a:p>
          <a:p>
            <a:pPr lvl="2"/>
            <a:r>
              <a:rPr lang="en-US" dirty="0"/>
              <a:t>genomic location </a:t>
            </a:r>
          </a:p>
          <a:p>
            <a:pPr lvl="1"/>
            <a:r>
              <a:rPr lang="en-US" dirty="0"/>
              <a:t>Difficulties</a:t>
            </a:r>
          </a:p>
          <a:p>
            <a:pPr lvl="2"/>
            <a:r>
              <a:rPr lang="en-US" dirty="0"/>
              <a:t>small sample sizes</a:t>
            </a:r>
          </a:p>
          <a:p>
            <a:pPr lvl="2"/>
            <a:r>
              <a:rPr lang="en-US" dirty="0"/>
              <a:t>effect sizes / penetrance</a:t>
            </a:r>
          </a:p>
          <a:p>
            <a:pPr lvl="2"/>
            <a:r>
              <a:rPr lang="en-US" dirty="0"/>
              <a:t>trait complexity</a:t>
            </a:r>
          </a:p>
          <a:p>
            <a:pPr lvl="2"/>
            <a:r>
              <a:rPr lang="en-US" dirty="0"/>
              <a:t>gene / locus selection</a:t>
            </a:r>
          </a:p>
          <a:p>
            <a:pPr lvl="2"/>
            <a:r>
              <a:rPr lang="en-US" dirty="0"/>
              <a:t>relaxed association thresholds</a:t>
            </a:r>
          </a:p>
          <a:p>
            <a:pPr lvl="3"/>
            <a:r>
              <a:rPr lang="en-US" dirty="0"/>
              <a:t>replication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34AE7-D014-F21B-1DD6-922ED9DE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243124"/>
            <a:ext cx="5364480" cy="1829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F6199-8ADA-749B-FA84-1C13C84B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70" y="2388870"/>
            <a:ext cx="5364480" cy="1489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80560-DB97-6421-EE64-AA9E36F3C3B1}"/>
              </a:ext>
            </a:extLst>
          </p:cNvPr>
          <p:cNvSpPr txBox="1"/>
          <p:nvPr/>
        </p:nvSpPr>
        <p:spPr>
          <a:xfrm>
            <a:off x="6306735" y="4001294"/>
            <a:ext cx="487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cases from 30 families; follow up in all 83 cases</a:t>
            </a:r>
          </a:p>
          <a:p>
            <a:r>
              <a:rPr lang="en-US" dirty="0"/>
              <a:t>91 controls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2AA1C5-2DFA-45D5-BE10-3F6152988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930" y="4530149"/>
            <a:ext cx="3207920" cy="1646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1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5FA6-C3AA-0168-6C11-52BFE312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F411-7090-7BC4-07E0-CC2465F60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Genome wide association studies (GWAS)</a:t>
            </a:r>
          </a:p>
          <a:p>
            <a:r>
              <a:rPr lang="en-US" dirty="0"/>
              <a:t>Interrogation of the entire genome </a:t>
            </a:r>
          </a:p>
          <a:p>
            <a:pPr lvl="1"/>
            <a:r>
              <a:rPr lang="en-US" dirty="0"/>
              <a:t>unsupervised selection of loci</a:t>
            </a:r>
          </a:p>
          <a:p>
            <a:pPr lvl="1"/>
            <a:r>
              <a:rPr lang="en-US" dirty="0"/>
              <a:t>hypothesis free</a:t>
            </a:r>
          </a:p>
          <a:p>
            <a:pPr lvl="1"/>
            <a:r>
              <a:rPr lang="en-US" dirty="0"/>
              <a:t>difficulties</a:t>
            </a:r>
          </a:p>
          <a:p>
            <a:pPr lvl="2"/>
            <a:r>
              <a:rPr lang="en-US" dirty="0"/>
              <a:t>relies upon high genetic marker density &gt;100K</a:t>
            </a:r>
          </a:p>
          <a:p>
            <a:pPr lvl="2"/>
            <a:r>
              <a:rPr lang="en-US" dirty="0"/>
              <a:t>unprecedented level for type I error </a:t>
            </a:r>
          </a:p>
          <a:p>
            <a:pPr lvl="2"/>
            <a:r>
              <a:rPr lang="en-US" dirty="0"/>
              <a:t>stringent association thresholds</a:t>
            </a:r>
          </a:p>
          <a:p>
            <a:pPr lvl="2"/>
            <a:r>
              <a:rPr lang="en-US" dirty="0"/>
              <a:t>replication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4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E740-F024-2EB2-4E3F-2CF2D4D9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GWAS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AEDFB-33BA-DECC-C567-6596D9965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dirty="0">
                <a:cs typeface="Times New Roman" panose="02020603050405020304" pitchFamily="18" charset="0"/>
              </a:rPr>
              <a:t>Understanding </a:t>
            </a:r>
          </a:p>
          <a:p>
            <a:pPr lvl="1">
              <a:lnSpc>
                <a:spcPct val="80000"/>
              </a:lnSpc>
            </a:pPr>
            <a:r>
              <a:rPr lang="en-GB" dirty="0">
                <a:cs typeface="Times New Roman" panose="02020603050405020304" pitchFamily="18" charset="0"/>
              </a:rPr>
              <a:t>genetic aetiology</a:t>
            </a:r>
          </a:p>
          <a:p>
            <a:pPr lvl="1">
              <a:lnSpc>
                <a:spcPct val="80000"/>
              </a:lnSpc>
            </a:pPr>
            <a:r>
              <a:rPr lang="en-GB" dirty="0">
                <a:cs typeface="Times New Roman" panose="02020603050405020304" pitchFamily="18" charset="0"/>
              </a:rPr>
              <a:t>biology of disease</a:t>
            </a:r>
          </a:p>
          <a:p>
            <a:pPr lvl="1">
              <a:lnSpc>
                <a:spcPct val="80000"/>
              </a:lnSpc>
            </a:pPr>
            <a:r>
              <a:rPr lang="en-GB" dirty="0">
                <a:cs typeface="Times New Roman" panose="02020603050405020304" pitchFamily="18" charset="0"/>
              </a:rPr>
              <a:t>the basis of individual differences</a:t>
            </a:r>
          </a:p>
          <a:p>
            <a:pPr>
              <a:lnSpc>
                <a:spcPct val="80000"/>
              </a:lnSpc>
            </a:pPr>
            <a:r>
              <a:rPr lang="en-GB" dirty="0">
                <a:cs typeface="Times New Roman" panose="02020603050405020304" pitchFamily="18" charset="0"/>
              </a:rPr>
              <a:t>Genetic risk prediction</a:t>
            </a:r>
          </a:p>
          <a:p>
            <a:pPr>
              <a:lnSpc>
                <a:spcPct val="80000"/>
              </a:lnSpc>
            </a:pPr>
            <a:r>
              <a:rPr lang="en-GB" dirty="0">
                <a:cs typeface="Times New Roman" panose="02020603050405020304" pitchFamily="18" charset="0"/>
              </a:rPr>
              <a:t>Instruments to understand observational epidemiological associations (MR)</a:t>
            </a:r>
          </a:p>
          <a:p>
            <a:pPr>
              <a:lnSpc>
                <a:spcPct val="80000"/>
              </a:lnSpc>
            </a:pPr>
            <a:r>
              <a:rPr lang="en-GB" dirty="0">
                <a:cs typeface="Times New Roman" panose="02020603050405020304" pitchFamily="18" charset="0"/>
              </a:rPr>
              <a:t>The identification of drug targets and the development of new drugs/drug repositioning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A5999D6-48CE-5DCA-8397-FD4FD3B0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9880" y="1348701"/>
            <a:ext cx="4391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8DAD2-A97C-7A6C-D3D6-D7BD6898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880" y="166318"/>
            <a:ext cx="6323007" cy="10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4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ganda_MR_short_course_pp_template" id="{3C05A719-DBF6-B949-A4BB-0E12906A4F63}" vid="{FE7B97C0-336B-1F43-A2AA-1F72796BCF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6e267c8-1d9e-4bee-84ab-3b2f7ade9c1e" xsi:nil="true"/>
    <lcf76f155ced4ddcb4097134ff3c332f xmlns="ff7d3fbb-980b-44c9-9f98-a94368d412c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57A04DA695194BAC51C376BE2A2AFB" ma:contentTypeVersion="10" ma:contentTypeDescription="Create a new document." ma:contentTypeScope="" ma:versionID="bcc5e40347bac9e6b7e3e12558ba4443">
  <xsd:schema xmlns:xsd="http://www.w3.org/2001/XMLSchema" xmlns:xs="http://www.w3.org/2001/XMLSchema" xmlns:p="http://schemas.microsoft.com/office/2006/metadata/properties" xmlns:ns2="ff7d3fbb-980b-44c9-9f98-a94368d412c4" xmlns:ns3="c6e267c8-1d9e-4bee-84ab-3b2f7ade9c1e" targetNamespace="http://schemas.microsoft.com/office/2006/metadata/properties" ma:root="true" ma:fieldsID="142a247cb0663e2c5745baa2f5f0a3dc" ns2:_="" ns3:_="">
    <xsd:import namespace="ff7d3fbb-980b-44c9-9f98-a94368d412c4"/>
    <xsd:import namespace="c6e267c8-1d9e-4bee-84ab-3b2f7ade9c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7d3fbb-980b-44c9-9f98-a94368d412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267c8-1d9e-4bee-84ab-3b2f7ade9c1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4a3cb4a-a9d0-4907-9385-e51f79a374b5}" ma:internalName="TaxCatchAll" ma:showField="CatchAllData" ma:web="c6e267c8-1d9e-4bee-84ab-3b2f7ade9c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A10A37-22C7-4249-BD4A-2FC3F2D7FEE6}">
  <ds:schemaRefs>
    <ds:schemaRef ds:uri="ff7d3fbb-980b-44c9-9f98-a94368d412c4"/>
    <ds:schemaRef ds:uri="http://purl.org/dc/dcmitype/"/>
    <ds:schemaRef ds:uri="c6e267c8-1d9e-4bee-84ab-3b2f7ade9c1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7AA43A-6CB8-4163-AE12-F291517732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7d3fbb-980b-44c9-9f98-a94368d412c4"/>
    <ds:schemaRef ds:uri="c6e267c8-1d9e-4bee-84ab-3b2f7ade9c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7E383E-01CD-47C7-9544-F1BFDEFDBE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1549</Words>
  <Application>Microsoft Office PowerPoint</Application>
  <PresentationFormat>Widescreen</PresentationFormat>
  <Paragraphs>308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AdvGulliv</vt:lpstr>
      <vt:lpstr>Arial</vt:lpstr>
      <vt:lpstr>Calibri</vt:lpstr>
      <vt:lpstr>Calibri Light</vt:lpstr>
      <vt:lpstr>Cambria Math</vt:lpstr>
      <vt:lpstr>MinionPro</vt:lpstr>
      <vt:lpstr>PT Serif</vt:lpstr>
      <vt:lpstr>Segoe UI</vt:lpstr>
      <vt:lpstr>SymbolPS2</vt:lpstr>
      <vt:lpstr>TimesNewRomanPSMT</vt:lpstr>
      <vt:lpstr>Office Theme</vt:lpstr>
      <vt:lpstr>PowerPoint Presentation</vt:lpstr>
      <vt:lpstr>Learning objectives</vt:lpstr>
      <vt:lpstr>Lecture Outline</vt:lpstr>
      <vt:lpstr>Why should I care about GWAS right now?</vt:lpstr>
      <vt:lpstr>Heritability</vt:lpstr>
      <vt:lpstr>Heritability</vt:lpstr>
      <vt:lpstr>Historical Context</vt:lpstr>
      <vt:lpstr>Historical Context</vt:lpstr>
      <vt:lpstr>GWAS Scope</vt:lpstr>
      <vt:lpstr>Enabling GWAS</vt:lpstr>
      <vt:lpstr>Enabling GWAS cont’d</vt:lpstr>
      <vt:lpstr>Enabling GWAS cont’d</vt:lpstr>
      <vt:lpstr>Enabling GWAS</vt:lpstr>
      <vt:lpstr>The GWAS era begins:  Wellcome Trust Case Control Consortium (2007)</vt:lpstr>
      <vt:lpstr>Oldest study in GWAS Catalog </vt:lpstr>
      <vt:lpstr>PowerPoint Presentation</vt:lpstr>
      <vt:lpstr>Number of GWAS publications</vt:lpstr>
      <vt:lpstr>Number of GWAS</vt:lpstr>
      <vt:lpstr>PowerPoint Presentation</vt:lpstr>
      <vt:lpstr>How to run a GWAS</vt:lpstr>
      <vt:lpstr>How to run a GWAS</vt:lpstr>
      <vt:lpstr>Sampling</vt:lpstr>
      <vt:lpstr>Genotyping</vt:lpstr>
      <vt:lpstr>Quality Control</vt:lpstr>
      <vt:lpstr>Quality Control - relatedness</vt:lpstr>
      <vt:lpstr>Imputation</vt:lpstr>
      <vt:lpstr>Imputation</vt:lpstr>
      <vt:lpstr>Imputation</vt:lpstr>
      <vt:lpstr>Post imputation quality control</vt:lpstr>
      <vt:lpstr>Association Analysis</vt:lpstr>
      <vt:lpstr>Association Analysis</vt:lpstr>
      <vt:lpstr>Association Analysis</vt:lpstr>
      <vt:lpstr>Association Analysis</vt:lpstr>
      <vt:lpstr>Association Analysis</vt:lpstr>
      <vt:lpstr>Association Analysis</vt:lpstr>
      <vt:lpstr>Post GWAS - QQ Plots</vt:lpstr>
      <vt:lpstr>Post GWAS - QQ Plots</vt:lpstr>
      <vt:lpstr>Post GWAS – independent signals</vt:lpstr>
      <vt:lpstr>Post GWAS - function</vt:lpstr>
      <vt:lpstr>Post GWAS - function</vt:lpstr>
      <vt:lpstr>Post GWAS - function</vt:lpstr>
      <vt:lpstr>Post GWAS – REPLICATION !</vt:lpstr>
      <vt:lpstr>Frequency and effect – mutation, drift, selection</vt:lpstr>
      <vt:lpstr>Benefits &amp; Limitations</vt:lpstr>
      <vt:lpstr>Summary</vt:lpstr>
      <vt:lpstr>Acknowledgements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Chong</dc:creator>
  <cp:lastModifiedBy>Amanda Chong</cp:lastModifiedBy>
  <cp:revision>77</cp:revision>
  <dcterms:created xsi:type="dcterms:W3CDTF">2023-06-12T10:22:45Z</dcterms:created>
  <dcterms:modified xsi:type="dcterms:W3CDTF">2023-06-19T10:33:50Z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0x0101008257A04DA695194BAC51C376BE2A2AFB</vt:lpwstr>
  </property>
  <property fmtid="{D5CDD505-2E9C-101B-9397-08002B2CF9AE}" pid="3" name="MediaServiceImageTags">
    <vt:lpwstr/>
  </property>
</Properties>
</file>